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8.xml" ContentType="application/vnd.openxmlformats-officedocument.presentationml.notesSlide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119"/>
  </p:notesMasterIdLst>
  <p:handoutMasterIdLst>
    <p:handoutMasterId r:id="rId120"/>
  </p:handoutMasterIdLst>
  <p:sldIdLst>
    <p:sldId id="1778" r:id="rId2"/>
    <p:sldId id="1675" r:id="rId3"/>
    <p:sldId id="2826" r:id="rId4"/>
    <p:sldId id="2797" r:id="rId5"/>
    <p:sldId id="3017" r:id="rId6"/>
    <p:sldId id="2972" r:id="rId7"/>
    <p:sldId id="2534" r:id="rId8"/>
    <p:sldId id="2832" r:id="rId9"/>
    <p:sldId id="2827" r:id="rId10"/>
    <p:sldId id="2973" r:id="rId11"/>
    <p:sldId id="2974" r:id="rId12"/>
    <p:sldId id="3024" r:id="rId13"/>
    <p:sldId id="2971" r:id="rId14"/>
    <p:sldId id="2829" r:id="rId15"/>
    <p:sldId id="3027" r:id="rId16"/>
    <p:sldId id="2697" r:id="rId17"/>
    <p:sldId id="3030" r:id="rId18"/>
    <p:sldId id="3031" r:id="rId19"/>
    <p:sldId id="2985" r:id="rId20"/>
    <p:sldId id="2977" r:id="rId21"/>
    <p:sldId id="3032" r:id="rId22"/>
    <p:sldId id="2986" r:id="rId23"/>
    <p:sldId id="2978" r:id="rId24"/>
    <p:sldId id="2980" r:id="rId25"/>
    <p:sldId id="2982" r:id="rId26"/>
    <p:sldId id="2979" r:id="rId27"/>
    <p:sldId id="3033" r:id="rId28"/>
    <p:sldId id="2602" r:id="rId29"/>
    <p:sldId id="2759" r:id="rId30"/>
    <p:sldId id="2790" r:id="rId31"/>
    <p:sldId id="3022" r:id="rId32"/>
    <p:sldId id="2757" r:id="rId33"/>
    <p:sldId id="2789" r:id="rId34"/>
    <p:sldId id="2761" r:id="rId35"/>
    <p:sldId id="2779" r:id="rId36"/>
    <p:sldId id="2995" r:id="rId37"/>
    <p:sldId id="3023" r:id="rId38"/>
    <p:sldId id="2780" r:id="rId39"/>
    <p:sldId id="2992" r:id="rId40"/>
    <p:sldId id="2815" r:id="rId41"/>
    <p:sldId id="3016" r:id="rId42"/>
    <p:sldId id="2817" r:id="rId43"/>
    <p:sldId id="3035" r:id="rId44"/>
    <p:sldId id="2984" r:id="rId45"/>
    <p:sldId id="2357" r:id="rId46"/>
    <p:sldId id="3036" r:id="rId47"/>
    <p:sldId id="2983" r:id="rId48"/>
    <p:sldId id="2988" r:id="rId49"/>
    <p:sldId id="2748" r:id="rId50"/>
    <p:sldId id="2989" r:id="rId51"/>
    <p:sldId id="3037" r:id="rId52"/>
    <p:sldId id="2607" r:id="rId53"/>
    <p:sldId id="2746" r:id="rId54"/>
    <p:sldId id="2744" r:id="rId55"/>
    <p:sldId id="2606" r:id="rId56"/>
    <p:sldId id="2517" r:id="rId57"/>
    <p:sldId id="2783" r:id="rId58"/>
    <p:sldId id="2608" r:id="rId59"/>
    <p:sldId id="2745" r:id="rId60"/>
    <p:sldId id="2743" r:id="rId61"/>
    <p:sldId id="3004" r:id="rId62"/>
    <p:sldId id="3000" r:id="rId63"/>
    <p:sldId id="3001" r:id="rId64"/>
    <p:sldId id="3002" r:id="rId65"/>
    <p:sldId id="3003" r:id="rId66"/>
    <p:sldId id="2799" r:id="rId67"/>
    <p:sldId id="2763" r:id="rId68"/>
    <p:sldId id="3015" r:id="rId69"/>
    <p:sldId id="2776" r:id="rId70"/>
    <p:sldId id="2800" r:id="rId71"/>
    <p:sldId id="3014" r:id="rId72"/>
    <p:sldId id="2771" r:id="rId73"/>
    <p:sldId id="3008" r:id="rId74"/>
    <p:sldId id="2750" r:id="rId75"/>
    <p:sldId id="2587" r:id="rId76"/>
    <p:sldId id="2657" r:id="rId77"/>
    <p:sldId id="2679" r:id="rId78"/>
    <p:sldId id="2807" r:id="rId79"/>
    <p:sldId id="3009" r:id="rId80"/>
    <p:sldId id="2808" r:id="rId81"/>
    <p:sldId id="2809" r:id="rId82"/>
    <p:sldId id="3028" r:id="rId83"/>
    <p:sldId id="3029" r:id="rId84"/>
    <p:sldId id="2747" r:id="rId85"/>
    <p:sldId id="2622" r:id="rId86"/>
    <p:sldId id="2366" r:id="rId87"/>
    <p:sldId id="2590" r:id="rId88"/>
    <p:sldId id="2055" r:id="rId89"/>
    <p:sldId id="2996" r:id="rId90"/>
    <p:sldId id="2595" r:id="rId91"/>
    <p:sldId id="2203" r:id="rId92"/>
    <p:sldId id="2202" r:id="rId93"/>
    <p:sldId id="3034" r:id="rId94"/>
    <p:sldId id="2207" r:id="rId95"/>
    <p:sldId id="1729" r:id="rId96"/>
    <p:sldId id="1727" r:id="rId97"/>
    <p:sldId id="2731" r:id="rId98"/>
    <p:sldId id="3025" r:id="rId99"/>
    <p:sldId id="2519" r:id="rId100"/>
    <p:sldId id="2557" r:id="rId101"/>
    <p:sldId id="2645" r:id="rId102"/>
    <p:sldId id="2558" r:id="rId103"/>
    <p:sldId id="3021" r:id="rId104"/>
    <p:sldId id="2596" r:id="rId105"/>
    <p:sldId id="2365" r:id="rId106"/>
    <p:sldId id="3018" r:id="rId107"/>
    <p:sldId id="2810" r:id="rId108"/>
    <p:sldId id="3020" r:id="rId109"/>
    <p:sldId id="2591" r:id="rId110"/>
    <p:sldId id="2593" r:id="rId111"/>
    <p:sldId id="2592" r:id="rId112"/>
    <p:sldId id="2594" r:id="rId113"/>
    <p:sldId id="2552" r:id="rId114"/>
    <p:sldId id="2640" r:id="rId115"/>
    <p:sldId id="2638" r:id="rId116"/>
    <p:sldId id="2639" r:id="rId117"/>
    <p:sldId id="2571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788965"/>
    <a:srgbClr val="F37440"/>
    <a:srgbClr val="74C3FF"/>
    <a:srgbClr val="738260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7532"/>
  </p:normalViewPr>
  <p:slideViewPr>
    <p:cSldViewPr snapToGrid="0" snapToObjects="1">
      <p:cViewPr>
        <p:scale>
          <a:sx n="153" d="100"/>
          <a:sy n="153" d="100"/>
        </p:scale>
        <p:origin x="3104" y="224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4/9/24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B2EF9-BDFC-542F-71DA-EFDE4A840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A06C6-9DD6-C8CC-1FCF-DF519CF3A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A854C7-B17C-FDBD-0649-18C250C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60121-432C-3606-31CB-2AE91091C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9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4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9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92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9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9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8416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3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1" r:id="rId8"/>
    <p:sldLayoutId id="2147483802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notesSlide" Target="../notesSlides/notesSlide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4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12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5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1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26" Type="http://schemas.openxmlformats.org/officeDocument/2006/relationships/tags" Target="../tags/tag91.xml"/><Relationship Id="rId3" Type="http://schemas.openxmlformats.org/officeDocument/2006/relationships/tags" Target="../tags/tag68.xml"/><Relationship Id="rId21" Type="http://schemas.openxmlformats.org/officeDocument/2006/relationships/tags" Target="../tags/tag86.xml"/><Relationship Id="rId34" Type="http://schemas.openxmlformats.org/officeDocument/2006/relationships/tags" Target="../tags/tag99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5" Type="http://schemas.openxmlformats.org/officeDocument/2006/relationships/tags" Target="../tags/tag90.xml"/><Relationship Id="rId33" Type="http://schemas.openxmlformats.org/officeDocument/2006/relationships/tags" Target="../tags/tag98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tags" Target="../tags/tag85.xml"/><Relationship Id="rId29" Type="http://schemas.openxmlformats.org/officeDocument/2006/relationships/tags" Target="../tags/tag94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tags" Target="../tags/tag89.xml"/><Relationship Id="rId32" Type="http://schemas.openxmlformats.org/officeDocument/2006/relationships/tags" Target="../tags/tag97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tags" Target="../tags/tag88.xml"/><Relationship Id="rId28" Type="http://schemas.openxmlformats.org/officeDocument/2006/relationships/tags" Target="../tags/tag93.xml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31" Type="http://schemas.openxmlformats.org/officeDocument/2006/relationships/tags" Target="../tags/tag96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tags" Target="../tags/tag87.xml"/><Relationship Id="rId27" Type="http://schemas.openxmlformats.org/officeDocument/2006/relationships/tags" Target="../tags/tag92.xml"/><Relationship Id="rId30" Type="http://schemas.openxmlformats.org/officeDocument/2006/relationships/tags" Target="../tags/tag95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7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3360221" y="111488"/>
            <a:ext cx="5080817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 Section 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2.18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5235216" y="1471022"/>
            <a:ext cx="172156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1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673" y="990910"/>
            <a:ext cx="11341354" cy="53504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6"/>
                </a:solidFill>
              </a:rPr>
              <a:t>Most important: </a:t>
            </a:r>
            <a:r>
              <a:rPr lang="en-US" sz="2200" dirty="0">
                <a:solidFill>
                  <a:srgbClr val="FF0000"/>
                </a:solidFill>
              </a:rPr>
              <a:t>Keep up, </a:t>
            </a:r>
            <a:r>
              <a:rPr lang="en-US" sz="2200" b="1" dirty="0">
                <a:solidFill>
                  <a:srgbClr val="FF0000"/>
                </a:solidFill>
              </a:rPr>
              <a:t>do not procrastinate as it is hard to catch up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class material starts easy and gets much harder over the quarter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Do not expect you can do later programming assignments in less than 5 days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Do not expect to learn the material by binge watching podcasts, this never ends well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Please be careful when using </a:t>
            </a:r>
            <a:r>
              <a:rPr lang="en-US" sz="2200" b="1" dirty="0">
                <a:solidFill>
                  <a:srgbClr val="FF0000"/>
                </a:solidFill>
              </a:rPr>
              <a:t>web resources </a:t>
            </a:r>
            <a:r>
              <a:rPr lang="en-US" sz="2200" dirty="0"/>
              <a:t>for this class</a:t>
            </a:r>
          </a:p>
          <a:p>
            <a:pPr lvl="1"/>
            <a:r>
              <a:rPr lang="en-US" sz="2200" dirty="0"/>
              <a:t> a lot of the material you will find is either not correct or does not apply to our programming environment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this is especially true with assembly language programming topics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2C895B"/>
                </a:solidFill>
              </a:rPr>
              <a:t>Are you struggling?</a:t>
            </a:r>
          </a:p>
          <a:p>
            <a:pPr lvl="1"/>
            <a:r>
              <a:rPr lang="en-US" sz="2200" b="1" u="sng" dirty="0">
                <a:solidFill>
                  <a:srgbClr val="2C895B"/>
                </a:solidFill>
              </a:rPr>
              <a:t>Do not wait</a:t>
            </a:r>
            <a:r>
              <a:rPr lang="en-US" sz="2200" dirty="0">
                <a:solidFill>
                  <a:srgbClr val="2C895B"/>
                </a:solidFill>
              </a:rPr>
              <a:t>, </a:t>
            </a:r>
            <a:r>
              <a:rPr lang="en-US" sz="2200" b="1" dirty="0">
                <a:solidFill>
                  <a:schemeClr val="accent1"/>
                </a:solidFill>
              </a:rPr>
              <a:t>ask for help as soon as possible </a:t>
            </a:r>
            <a:r>
              <a:rPr lang="en-US" sz="2200" dirty="0">
                <a:solidFill>
                  <a:srgbClr val="2C895B"/>
                </a:solidFill>
              </a:rPr>
              <a:t>– do not fall behind</a:t>
            </a:r>
            <a:endParaRPr lang="en-US" sz="2200" u="sng" dirty="0">
              <a:solidFill>
                <a:srgbClr val="2C895B"/>
              </a:solidFill>
            </a:endParaRPr>
          </a:p>
          <a:p>
            <a:pPr lvl="1"/>
            <a:r>
              <a:rPr lang="en-US" sz="2200" b="1" u="sng" dirty="0">
                <a:solidFill>
                  <a:srgbClr val="FF0000"/>
                </a:solidFill>
              </a:rPr>
              <a:t>Best advice: Come to my office hours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(or schedule a zoom meeting)</a:t>
            </a:r>
          </a:p>
          <a:p>
            <a:pPr lvl="2"/>
            <a:r>
              <a:rPr lang="en-US" sz="2200" dirty="0">
                <a:solidFill>
                  <a:srgbClr val="0070C0"/>
                </a:solidFill>
              </a:rPr>
              <a:t>Give me a chance to help you</a:t>
            </a:r>
            <a:endParaRPr lang="en-US" sz="2200" dirty="0">
              <a:solidFill>
                <a:schemeClr val="accent3"/>
              </a:solidFill>
            </a:endParaRPr>
          </a:p>
          <a:p>
            <a:pPr lvl="2"/>
            <a:r>
              <a:rPr lang="en-US" sz="22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How to do well in CSE30 - 2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51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3" y="102529"/>
            <a:ext cx="11273085" cy="715294"/>
          </a:xfrm>
        </p:spPr>
        <p:txBody>
          <a:bodyPr/>
          <a:lstStyle/>
          <a:p>
            <a:r>
              <a:rPr lang="en-US" dirty="0"/>
              <a:t>Caution: Char type can be either signed or unsigned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0"/>
            <a:ext cx="5397062" cy="4041701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arm (pi-cluster)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unsigned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Intel 64-bit (ieng6)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4847" y="950988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37440"/>
                </a:solidFill>
              </a:rPr>
              <a:t>signed</a:t>
            </a:r>
            <a:r>
              <a:rPr lang="en-US" dirty="0">
                <a:solidFill>
                  <a:srgbClr val="F37440"/>
                </a:solidFill>
              </a:rPr>
              <a:t>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</a:t>
            </a:r>
            <a:r>
              <a:rPr lang="en-US" dirty="0">
                <a:solidFill>
                  <a:srgbClr val="FF0000"/>
                </a:solidFill>
              </a:rPr>
              <a:t>signed or unsigned: implementation dependent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28673" y="2682199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08016"/>
              </p:ext>
            </p:extLst>
          </p:nvPr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Where things are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0659" y="741083"/>
            <a:ext cx="7670361" cy="556264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When your </a:t>
            </a:r>
            <a:r>
              <a:rPr lang="en-US" sz="2000" dirty="0">
                <a:solidFill>
                  <a:srgbClr val="2C895B"/>
                </a:solidFill>
              </a:rPr>
              <a:t>program is running </a:t>
            </a:r>
            <a:r>
              <a:rPr lang="en-US" sz="2000" dirty="0"/>
              <a:t>it has been </a:t>
            </a:r>
            <a:r>
              <a:rPr lang="en-US" sz="2000" dirty="0">
                <a:solidFill>
                  <a:srgbClr val="0070C0"/>
                </a:solidFill>
              </a:rPr>
              <a:t>loaded into memory </a:t>
            </a:r>
            <a:r>
              <a:rPr lang="en-US" sz="2000" dirty="0"/>
              <a:t>and is </a:t>
            </a:r>
            <a:r>
              <a:rPr lang="en-US" sz="2000" dirty="0">
                <a:solidFill>
                  <a:srgbClr val="F3753F"/>
                </a:solidFill>
              </a:rPr>
              <a:t>called a process (under the control of the OS)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Stack segment: </a:t>
            </a:r>
            <a:r>
              <a:rPr lang="en-US" sz="2000" i="1" dirty="0">
                <a:solidFill>
                  <a:schemeClr val="accent5"/>
                </a:solidFill>
              </a:rPr>
              <a:t>Local variables: defined in functions</a:t>
            </a:r>
            <a:endParaRPr lang="en-US" sz="2000" dirty="0">
              <a:solidFill>
                <a:schemeClr val="accent5"/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sz="2000" dirty="0"/>
              <a:t>Allocated/freed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Data segment + BSS: </a:t>
            </a:r>
            <a:r>
              <a:rPr lang="en-US" sz="2000" i="1" dirty="0">
                <a:solidFill>
                  <a:schemeClr val="accent5"/>
                </a:solidFill>
              </a:rPr>
              <a:t>Global</a:t>
            </a:r>
            <a:r>
              <a:rPr lang="en-US" sz="2000" dirty="0">
                <a:solidFill>
                  <a:schemeClr val="accent5"/>
                </a:solidFill>
              </a:rPr>
              <a:t> and </a:t>
            </a:r>
            <a:r>
              <a:rPr lang="en-US" sz="2000" i="1" dirty="0">
                <a:solidFill>
                  <a:schemeClr val="accent5"/>
                </a:solidFill>
              </a:rPr>
              <a:t>static </a:t>
            </a:r>
            <a:r>
              <a:rPr lang="en-US" sz="2000" dirty="0">
                <a:solidFill>
                  <a:schemeClr val="accent5"/>
                </a:solidFill>
              </a:rPr>
              <a:t>variables</a:t>
            </a:r>
            <a:endParaRPr lang="en-US" sz="2000" u="sng" dirty="0"/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Allocated/freed </a:t>
            </a:r>
            <a:r>
              <a:rPr lang="en-US" sz="2000" dirty="0"/>
              <a:t>when the entire process </a:t>
            </a:r>
            <a:r>
              <a:rPr lang="en-US" sz="2000" dirty="0">
                <a:solidFill>
                  <a:srgbClr val="7030A0"/>
                </a:solidFill>
              </a:rPr>
              <a:t>starts/exits</a:t>
            </a:r>
            <a:endParaRPr lang="en-US" sz="2000" dirty="0">
              <a:solidFill>
                <a:srgbClr val="2C895B"/>
              </a:solidFill>
            </a:endParaRPr>
          </a:p>
          <a:p>
            <a:pPr lvl="2"/>
            <a:r>
              <a:rPr lang="en-US" sz="1800" dirty="0">
                <a:solidFill>
                  <a:srgbClr val="2C895B"/>
                </a:solidFill>
              </a:rPr>
              <a:t>BSS</a:t>
            </a:r>
            <a:r>
              <a:rPr lang="en-US" sz="1800" dirty="0"/>
              <a:t> - Static variables with an implicit initial value</a:t>
            </a:r>
          </a:p>
          <a:p>
            <a:pPr lvl="2"/>
            <a:r>
              <a:rPr lang="en-US" sz="1800" dirty="0">
                <a:solidFill>
                  <a:srgbClr val="2C895B"/>
                </a:solidFill>
              </a:rPr>
              <a:t>Static Data </a:t>
            </a:r>
            <a:r>
              <a:rPr lang="en-US" sz="18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</a:rPr>
              <a:t>Heap segment: </a:t>
            </a:r>
            <a:r>
              <a:rPr lang="en-US" sz="2000" i="1" dirty="0">
                <a:solidFill>
                  <a:srgbClr val="2C895B"/>
                </a:solidFill>
              </a:rPr>
              <a:t>dynamically-allocated</a:t>
            </a:r>
            <a:r>
              <a:rPr lang="en-US" sz="2000" i="1" dirty="0"/>
              <a:t> (during runtime) </a:t>
            </a:r>
            <a:r>
              <a:rPr lang="en-US" sz="20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 to a library routine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library routines linked to your code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Read Only Data: immutable </a:t>
            </a:r>
            <a:r>
              <a:rPr lang="en-US" sz="20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Text</a:t>
            </a:r>
            <a:r>
              <a:rPr lang="en-US" sz="2000" dirty="0"/>
              <a:t>: Your code in machine language + non-shared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88ED9-EE29-2414-1E5C-6F2717DA8BF1}"/>
              </a:ext>
            </a:extLst>
          </p:cNvPr>
          <p:cNvSpPr txBox="1"/>
          <p:nvPr/>
        </p:nvSpPr>
        <p:spPr>
          <a:xfrm>
            <a:off x="8306875" y="50379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memory during execution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0"/>
            <a:ext cx="10515600" cy="564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are not used in class but contain material that you will find useful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05F18-B2E2-B373-3A36-A7EA4ACE64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225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758739" y="809752"/>
            <a:ext cx="3799846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853023" y="2224694"/>
            <a:ext cx="9722476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</a:t>
            </a:r>
            <a:r>
              <a:rPr lang="en-US" sz="2200" i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loop guard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9CDD01-CF38-2401-C005-53E3354C5494}"/>
              </a:ext>
            </a:extLst>
          </p:cNvPr>
          <p:cNvSpPr/>
          <p:nvPr/>
        </p:nvSpPr>
        <p:spPr bwMode="auto">
          <a:xfrm>
            <a:off x="758739" y="4084800"/>
            <a:ext cx="7003716" cy="235297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undefined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82916-0E08-EDBE-CB74-BCBDFE2B12AA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4DBAC5-CB67-5665-B138-9571DE85265C}"/>
              </a:ext>
            </a:extLst>
          </p:cNvPr>
          <p:cNvGrpSpPr/>
          <p:nvPr/>
        </p:nvGrpSpPr>
        <p:grpSpPr>
          <a:xfrm>
            <a:off x="7522142" y="4909311"/>
            <a:ext cx="3929613" cy="1323439"/>
            <a:chOff x="4243055" y="5410029"/>
            <a:chExt cx="3929613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3691A6-AD4B-D830-49E4-496228E6CB0C}"/>
                </a:ext>
              </a:extLst>
            </p:cNvPr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Depends on what value of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is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zero or non-zero 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6FC82334-ED15-2FF6-8C65-509AD78FE544}"/>
                </a:ext>
              </a:extLst>
            </p:cNvPr>
            <p:cNvSpPr/>
            <p:nvPr/>
          </p:nvSpPr>
          <p:spPr>
            <a:xfrm>
              <a:off x="4243055" y="5867422"/>
              <a:ext cx="363879" cy="24279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6A89-F144-CEA0-B0E3-5CF3BBB3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Warning and unused variable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1B9A-E466-C4EF-95FA-0826AAFADD0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1142114"/>
            <a:ext cx="10842625" cy="49912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 programming language has many features that when used improperly can lead to runtime issues due to focus on creating code that optimizes performance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Example: runtime checks on array boundaries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besides checking proper language syntax, has the option to include </a:t>
            </a:r>
            <a:r>
              <a:rPr lang="en-US" b="1" dirty="0">
                <a:solidFill>
                  <a:schemeClr val="accent6"/>
                </a:solidFill>
              </a:rPr>
              <a:t>include heuristic warnings </a:t>
            </a:r>
            <a:r>
              <a:rPr lang="en-US" dirty="0">
                <a:solidFill>
                  <a:schemeClr val="accent6"/>
                </a:solidFill>
              </a:rPr>
              <a:t>about potential issues that some consider potential issues in your code</a:t>
            </a:r>
          </a:p>
          <a:p>
            <a:r>
              <a:rPr lang="en-US" dirty="0">
                <a:solidFill>
                  <a:schemeClr val="accent6"/>
                </a:solidFill>
              </a:rPr>
              <a:t>In CSE30 we require compiling with heuristic checking enabled so you learn to be careful when writing your code, these flags do the checking and requires you to fix them 	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-Wall -</a:t>
            </a:r>
            <a:r>
              <a:rPr lang="en-US" sz="2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endParaRPr lang="en-US" sz="2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an example,  lets look at a couple of warning messages and how to deal with them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AB462-6201-4769-BB24-54B92A4085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69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5232"/>
          </a:xfrm>
        </p:spPr>
        <p:txBody>
          <a:bodyPr/>
          <a:lstStyle/>
          <a:p>
            <a:r>
              <a:rPr lang="en-US" dirty="0"/>
              <a:t>Compiler warnings on fall throughs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3682" y="505231"/>
            <a:ext cx="11239129" cy="1754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When </a:t>
            </a:r>
            <a:r>
              <a:rPr lang="en-US" sz="1800" b="1" dirty="0"/>
              <a:t>writing switch statements </a:t>
            </a:r>
            <a:r>
              <a:rPr lang="en-US" sz="1800" dirty="0"/>
              <a:t>in C it is not uncommon to see a case use a </a:t>
            </a:r>
            <a:r>
              <a:rPr lang="en-US" sz="1800" b="1" dirty="0"/>
              <a:t>fall through </a:t>
            </a:r>
            <a:r>
              <a:rPr lang="en-US" sz="1800" dirty="0"/>
              <a:t>to the next case below it </a:t>
            </a:r>
            <a:r>
              <a:rPr lang="en-US" sz="1800" dirty="0">
                <a:solidFill>
                  <a:schemeClr val="accent1"/>
                </a:solidFill>
              </a:rPr>
              <a:t>(this is legal to do in C)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 do this</a:t>
            </a:r>
            <a:r>
              <a:rPr lang="en-US" sz="1800" dirty="0"/>
              <a:t>: First state does extra steps and then the same steps as the "fall through" state</a:t>
            </a:r>
          </a:p>
          <a:p>
            <a:pPr lvl="1"/>
            <a:r>
              <a:rPr lang="en-US" sz="1800" dirty="0"/>
              <a:t>But compilers often (with extra checking flags, using heuristics) decide to flag this as a potential error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The Fix: </a:t>
            </a:r>
            <a:r>
              <a:rPr lang="en-US" sz="1800" dirty="0"/>
              <a:t>use the comment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r>
              <a:rPr lang="en-US" sz="1800" dirty="0"/>
              <a:t> (a bit of a "hack</a:t>
            </a:r>
            <a:r>
              <a:rPr lang="en-US" sz="1800" dirty="0">
                <a:sym typeface="Wingdings" pitchFamily="2" charset="2"/>
              </a:rPr>
              <a:t>"  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505422" y="2341904"/>
            <a:ext cx="2339972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3054087" y="2413337"/>
            <a:ext cx="863249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switch.c:11:9: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statement may fall through [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=implicit-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fallthrough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11 |         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   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switch.c:12:5: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12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505421" y="4519962"/>
            <a:ext cx="2339973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endParaRPr lang="en-US" sz="1200" b="1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3054087" y="5183218"/>
            <a:ext cx="356379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57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5232"/>
          </a:xfrm>
        </p:spPr>
        <p:txBody>
          <a:bodyPr/>
          <a:lstStyle/>
          <a:p>
            <a:r>
              <a:rPr lang="en-US" dirty="0"/>
              <a:t>Compiler warnings on unused variables and parameter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3682" y="505231"/>
            <a:ext cx="11239129" cy="1569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While you are developing a program, you may have functions that you are writing but have not completed the body of the code, but you are compiling it while working on other code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TEMPORAILY</a:t>
            </a:r>
            <a:r>
              <a:rPr lang="en-US" sz="1800" dirty="0">
                <a:solidFill>
                  <a:schemeClr val="accent6"/>
                </a:solidFill>
              </a:rPr>
              <a:t> suppress warning statement use the following for a used variable or parameter: var</a:t>
            </a:r>
            <a:endParaRPr lang="en-US" sz="1600" dirty="0">
              <a:solidFill>
                <a:schemeClr val="accent6"/>
              </a:solidFill>
            </a:endParaRPr>
          </a:p>
          <a:p>
            <a:pPr marL="354012" lvl="1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 var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	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submit code to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gradescope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this, it will cost you points….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610649" y="2156814"/>
            <a:ext cx="2544793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4423937" y="2113429"/>
            <a:ext cx="7042312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–l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4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  45 Mar 28 13:14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ieng6_cs30sp24 840 Mar 28 13:17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sample.o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sample.c:3:6: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unused variable ‘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 [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=unused-variable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int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sample.c:1:19: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unused parameter ‘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 [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=unused-parameter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   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~~~~^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603682" y="3523639"/>
            <a:ext cx="254479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j;</a:t>
            </a:r>
          </a:p>
          <a:p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574318" y="4995405"/>
            <a:ext cx="25447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j;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 c;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 j;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48416-A017-3154-DF4D-B80E6B41F14F}"/>
              </a:ext>
            </a:extLst>
          </p:cNvPr>
          <p:cNvSpPr txBox="1"/>
          <p:nvPr/>
        </p:nvSpPr>
        <p:spPr>
          <a:xfrm>
            <a:off x="4423937" y="5595569"/>
            <a:ext cx="634660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–l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4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  45 Mar 28 13:18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ieng6_cs30sp24 840 Mar 28 13:19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sample.o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455671783"/>
              </p:ext>
            </p:extLst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varies by hardware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18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see row above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D36942-385E-3F46-E33A-186C0CE9C4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7868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Since the middle of the 20</a:t>
            </a:r>
            <a:r>
              <a:rPr lang="en-US" sz="2000" baseline="30000" dirty="0"/>
              <a:t>th</a:t>
            </a:r>
            <a:r>
              <a:rPr lang="en-US" sz="2000" dirty="0"/>
              <a:t> century, many </a:t>
            </a:r>
            <a:r>
              <a:rPr lang="en-US" sz="2000" dirty="0">
                <a:solidFill>
                  <a:srgbClr val="2C895B"/>
                </a:solidFill>
              </a:rPr>
              <a:t>architectural approaches </a:t>
            </a:r>
            <a:r>
              <a:rPr lang="en-US" sz="2000" dirty="0"/>
              <a:t>to the </a:t>
            </a:r>
            <a:r>
              <a:rPr lang="en-US" sz="2000" b="1" dirty="0"/>
              <a:t>general-purpose computer</a:t>
            </a:r>
            <a:r>
              <a:rPr lang="en-US" sz="2000" dirty="0"/>
              <a:t> have been tried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architecture</a:t>
            </a:r>
            <a:r>
              <a:rPr lang="en-US" sz="2000" dirty="0"/>
              <a:t> which </a:t>
            </a:r>
            <a:r>
              <a:rPr lang="en-US" sz="2000" b="1" dirty="0"/>
              <a:t>nearly all modern computers </a:t>
            </a:r>
            <a:r>
              <a:rPr lang="en-US" sz="2000" dirty="0"/>
              <a:t>are based was proposed by John Von Neuman in the late 1940's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major components </a:t>
            </a:r>
            <a:r>
              <a:rPr lang="en-US" sz="2000" dirty="0"/>
              <a:t>are: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Central Processing Unit (CPU): </a:t>
            </a:r>
            <a:r>
              <a:rPr lang="en-US" sz="2000" dirty="0"/>
              <a:t>a device which </a:t>
            </a:r>
            <a:r>
              <a:rPr lang="en-US" sz="2000" dirty="0">
                <a:solidFill>
                  <a:srgbClr val="2C895B"/>
                </a:solidFill>
              </a:rPr>
              <a:t>fetches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2C895B"/>
                </a:solidFill>
              </a:rPr>
              <a:t>interprets (decodes)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2C895B"/>
                </a:solidFill>
              </a:rPr>
              <a:t>executes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specified set of operations </a:t>
            </a:r>
            <a:r>
              <a:rPr lang="en-US" sz="2000" dirty="0"/>
              <a:t>called </a:t>
            </a:r>
            <a:r>
              <a:rPr lang="en-US" sz="2000" dirty="0">
                <a:solidFill>
                  <a:schemeClr val="accent1"/>
                </a:solidFill>
              </a:rPr>
              <a:t>instructions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Memory: Storage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2C895B"/>
                </a:solidFill>
              </a:rPr>
              <a:t>N words </a:t>
            </a:r>
            <a:r>
              <a:rPr lang="en-US" sz="2000" dirty="0"/>
              <a:t>of </a:t>
            </a:r>
            <a:r>
              <a:rPr lang="en-US" sz="2000" dirty="0">
                <a:solidFill>
                  <a:srgbClr val="F3753F"/>
                </a:solidFill>
              </a:rPr>
              <a:t>W bits</a:t>
            </a:r>
            <a:r>
              <a:rPr lang="en-US" sz="2000" dirty="0"/>
              <a:t>, where </a:t>
            </a:r>
            <a:r>
              <a:rPr lang="en-US" sz="2000" dirty="0">
                <a:solidFill>
                  <a:srgbClr val="F3753F"/>
                </a:solidFill>
              </a:rPr>
              <a:t>W</a:t>
            </a:r>
            <a:r>
              <a:rPr lang="en-US" sz="2000" dirty="0"/>
              <a:t> is a fixed architectural parameter, and </a:t>
            </a:r>
            <a:r>
              <a:rPr lang="en-US" sz="2000" dirty="0">
                <a:solidFill>
                  <a:srgbClr val="2C895B"/>
                </a:solidFill>
              </a:rPr>
              <a:t>N</a:t>
            </a:r>
            <a:r>
              <a:rPr lang="en-US" sz="2000" dirty="0"/>
              <a:t> can can be expanded to meet </a:t>
            </a:r>
            <a:r>
              <a:rPr lang="en-US" sz="2000" b="1" dirty="0">
                <a:solidFill>
                  <a:schemeClr val="accent1"/>
                </a:solidFill>
              </a:rPr>
              <a:t>workload</a:t>
            </a:r>
            <a:r>
              <a:rPr lang="en-US" sz="2000" dirty="0"/>
              <a:t> (the programs running on the CPU) and </a:t>
            </a:r>
            <a:r>
              <a:rPr lang="en-US" sz="2000" b="1" dirty="0">
                <a:solidFill>
                  <a:schemeClr val="accent1"/>
                </a:solidFill>
              </a:rPr>
              <a:t>cost requirements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I/O: </a:t>
            </a:r>
            <a:r>
              <a:rPr lang="en-US" sz="2000" dirty="0">
                <a:solidFill>
                  <a:srgbClr val="2C895B"/>
                </a:solidFill>
              </a:rPr>
              <a:t>Devices for communication with the outside world </a:t>
            </a:r>
            <a:r>
              <a:rPr lang="en-US" sz="2000" dirty="0"/>
              <a:t>(including external  persistent storage)</a:t>
            </a:r>
          </a:p>
          <a:p>
            <a:pPr lvl="1"/>
            <a:r>
              <a:rPr lang="en-US" sz="1800" dirty="0"/>
              <a:t>External connections (from CPU to memory and I/O) typically use industry </a:t>
            </a:r>
            <a:r>
              <a:rPr lang="en-US" sz="1800" b="1" dirty="0">
                <a:solidFill>
                  <a:schemeClr val="accent1"/>
                </a:solidFill>
              </a:rPr>
              <a:t>"standards"  </a:t>
            </a:r>
          </a:p>
          <a:p>
            <a:pPr lvl="1"/>
            <a:r>
              <a:rPr lang="en-US" sz="1800" b="1" dirty="0"/>
              <a:t>Standards</a:t>
            </a:r>
            <a:r>
              <a:rPr lang="en-US" sz="1800" dirty="0"/>
              <a:t> enable technologies from </a:t>
            </a:r>
            <a:r>
              <a:rPr lang="en-US" sz="1800" b="1" dirty="0"/>
              <a:t>different companies to interoperate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076F41-51F1-8F8B-CFEA-D77A744E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116303" cy="715294"/>
          </a:xfrm>
        </p:spPr>
        <p:txBody>
          <a:bodyPr/>
          <a:lstStyle/>
          <a:p>
            <a:r>
              <a:rPr lang="en-US" dirty="0"/>
              <a:t>A General-Purpose Computer – </a:t>
            </a:r>
            <a:r>
              <a:rPr lang="en-US" dirty="0">
                <a:solidFill>
                  <a:srgbClr val="2C895B"/>
                </a:solidFill>
              </a:rPr>
              <a:t>Von Neuman Architecture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5D060BF-6225-1C11-24CE-B1016989E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518" y="2283241"/>
            <a:ext cx="6362432" cy="127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B338F-314C-942E-8141-A1B4B72A425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7189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8194187"/>
              </p:ext>
            </p:extLst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1C5A3-41E6-EAA4-6BBD-C71D8298B6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26419718"/>
              </p:ext>
            </p:extLst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58F12-0DF5-3F2A-B01A-BD384E5734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93590063"/>
              </p:ext>
            </p:extLst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7910F-A238-0D57-E1BF-D9033CB0DC5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655493129"/>
              </p:ext>
            </p:extLst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E8E57-8D55-ECC6-978D-DF7EA5C5EB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764284"/>
            <a:ext cx="11872210" cy="52588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>
                <a:solidFill>
                  <a:srgbClr val="0070C0"/>
                </a:solidFill>
              </a:rPr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h</a:t>
            </a:r>
            <a:r>
              <a:rPr lang="en-US" sz="2000" dirty="0">
                <a:solidFill>
                  <a:srgbClr val="0070C0"/>
                </a:solidFill>
              </a:rPr>
              <a:t>  public interface </a:t>
            </a:r>
            <a:r>
              <a:rPr lang="en-US" sz="20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000" i="1" dirty="0" err="1">
                <a:solidFill>
                  <a:srgbClr val="0070C0"/>
                </a:solidFill>
              </a:rPr>
              <a:t>filename.h</a:t>
            </a:r>
            <a:r>
              <a:rPr lang="en-US" sz="2000" i="1" dirty="0">
                <a:solidFill>
                  <a:srgbClr val="0070C0"/>
                </a:solidFill>
              </a:rPr>
              <a:t>&gt; or "</a:t>
            </a:r>
            <a:r>
              <a:rPr lang="en-US" sz="2000" i="1" dirty="0" err="1">
                <a:solidFill>
                  <a:srgbClr val="0070C0"/>
                </a:solidFill>
              </a:rPr>
              <a:t>filename.h</a:t>
            </a:r>
            <a:r>
              <a:rPr lang="en-US" sz="20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common contents</a:t>
            </a:r>
            <a:r>
              <a:rPr lang="en-US" sz="1800" dirty="0"/>
              <a:t>: public (exported)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/>
                </a:solidFill>
              </a:rPr>
              <a:t>C pre-processor</a:t>
            </a:r>
            <a:r>
              <a:rPr lang="en-US" sz="1800" dirty="0"/>
              <a:t>)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18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c</a:t>
            </a:r>
            <a:r>
              <a:rPr lang="en-US" sz="2000" b="1" dirty="0"/>
              <a:t> 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0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b="1" dirty="0" err="1">
                <a:solidFill>
                  <a:srgbClr val="0070C0"/>
                </a:solidFill>
              </a:rPr>
              <a:t>gcc</a:t>
            </a:r>
            <a:endParaRPr lang="en-US" sz="18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S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0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(programmer created)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  <a:p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s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machine generated by the compiler from a </a:t>
            </a:r>
            <a:r>
              <a:rPr lang="en-US" sz="1800" b="1" dirty="0">
                <a:solidFill>
                  <a:srgbClr val="0070C0"/>
                </a:solidFill>
              </a:rPr>
              <a:t>.c </a:t>
            </a:r>
            <a:r>
              <a:rPr lang="en-US" sz="1800" dirty="0"/>
              <a:t>file</a:t>
            </a:r>
          </a:p>
          <a:p>
            <a:pPr lvl="1"/>
            <a:r>
              <a:rPr lang="en-US" sz="1800" dirty="0"/>
              <a:t>processed by </a:t>
            </a:r>
            <a:r>
              <a:rPr lang="en-US" sz="1800" dirty="0" err="1"/>
              <a:t>gcc</a:t>
            </a:r>
            <a:r>
              <a:rPr lang="en-US" sz="1800" dirty="0"/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.c, .s,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b="1" dirty="0">
                <a:solidFill>
                  <a:srgbClr val="0070C0"/>
                </a:solidFill>
              </a:rPr>
              <a:t> 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, not normally used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AE3D-E578-7042-AF13-9E32AF5A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74" y="101674"/>
            <a:ext cx="10515600" cy="546125"/>
          </a:xfrm>
        </p:spPr>
        <p:txBody>
          <a:bodyPr/>
          <a:lstStyle/>
          <a:p>
            <a:r>
              <a:rPr lang="en-US" dirty="0"/>
              <a:t>Memory is Organized in Units of 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7FAE2-D4D2-9E4D-9AA4-617C692E6FF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478" y="647799"/>
            <a:ext cx="9046209" cy="583283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One bit (digit) of storage (in memory) has two possible </a:t>
            </a:r>
            <a:r>
              <a:rPr lang="en-US" sz="2000" b="1" dirty="0">
                <a:solidFill>
                  <a:schemeClr val="tx2"/>
                </a:solidFill>
              </a:rPr>
              <a:t>states</a:t>
            </a:r>
            <a:r>
              <a:rPr lang="en-US" sz="2000" dirty="0">
                <a:solidFill>
                  <a:schemeClr val="tx2"/>
                </a:solidFill>
              </a:rPr>
              <a:t>: 0 or 1 </a:t>
            </a:r>
          </a:p>
          <a:p>
            <a:r>
              <a:rPr lang="en-US" sz="2000" dirty="0">
                <a:solidFill>
                  <a:schemeClr val="tx2"/>
                </a:solidFill>
              </a:rPr>
              <a:t>Memory is organized into a </a:t>
            </a:r>
            <a:r>
              <a:rPr lang="en-US" sz="2000" b="1" dirty="0">
                <a:solidFill>
                  <a:schemeClr val="tx2"/>
                </a:solidFill>
              </a:rPr>
              <a:t>fixed unit </a:t>
            </a:r>
            <a:r>
              <a:rPr lang="en-US" sz="2000" dirty="0">
                <a:solidFill>
                  <a:schemeClr val="tx2"/>
                </a:solidFill>
              </a:rPr>
              <a:t>of </a:t>
            </a:r>
            <a:r>
              <a:rPr lang="en-US" sz="2000" dirty="0">
                <a:solidFill>
                  <a:schemeClr val="accent5"/>
                </a:solidFill>
              </a:rPr>
              <a:t>8 bits, called a </a:t>
            </a:r>
            <a:r>
              <a:rPr lang="en-US" sz="2000" b="1" dirty="0">
                <a:solidFill>
                  <a:schemeClr val="accent5"/>
                </a:solidFill>
              </a:rPr>
              <a:t>byte</a:t>
            </a:r>
          </a:p>
          <a:p>
            <a:endParaRPr lang="en-US" sz="2000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accent5"/>
              </a:solidFill>
            </a:endParaRPr>
          </a:p>
          <a:p>
            <a:pPr lvl="1"/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000" dirty="0"/>
              <a:t>Conceptually, memory is a </a:t>
            </a:r>
            <a:r>
              <a:rPr lang="en-US" sz="2000" dirty="0">
                <a:solidFill>
                  <a:schemeClr val="accent5"/>
                </a:solidFill>
              </a:rPr>
              <a:t>single, </a:t>
            </a:r>
            <a:r>
              <a:rPr lang="en-US" sz="2000" b="1" dirty="0">
                <a:solidFill>
                  <a:schemeClr val="accent5"/>
                </a:solidFill>
              </a:rPr>
              <a:t>large array </a:t>
            </a:r>
            <a:r>
              <a:rPr lang="en-US" sz="2000" dirty="0">
                <a:solidFill>
                  <a:schemeClr val="accent5"/>
                </a:solidFill>
              </a:rPr>
              <a:t>of </a:t>
            </a:r>
            <a:r>
              <a:rPr lang="en-US" sz="2000" b="1" dirty="0">
                <a:solidFill>
                  <a:schemeClr val="accent5"/>
                </a:solidFill>
              </a:rPr>
              <a:t>bytes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5"/>
                </a:solidFill>
              </a:rPr>
              <a:t>where each byte </a:t>
            </a:r>
            <a:r>
              <a:rPr lang="en-US" sz="2000" dirty="0">
                <a:solidFill>
                  <a:schemeClr val="accent5"/>
                </a:solidFill>
              </a:rPr>
              <a:t>has a unique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CC0000"/>
                </a:solidFill>
              </a:rPr>
              <a:t>address (byte addressable memory)</a:t>
            </a:r>
            <a:endParaRPr lang="en-US" sz="2000" dirty="0"/>
          </a:p>
          <a:p>
            <a:pPr>
              <a:defRPr/>
            </a:pPr>
            <a:r>
              <a:rPr lang="en-US" sz="2000" dirty="0">
                <a:solidFill>
                  <a:schemeClr val="accent1"/>
                </a:solidFill>
              </a:rPr>
              <a:t>An address is an </a:t>
            </a:r>
            <a:r>
              <a:rPr lang="en-US" sz="2000" b="1" dirty="0">
                <a:solidFill>
                  <a:schemeClr val="accent1"/>
                </a:solidFill>
              </a:rPr>
              <a:t>unsigned</a:t>
            </a:r>
            <a:r>
              <a:rPr lang="en-US" sz="2000" dirty="0">
                <a:solidFill>
                  <a:schemeClr val="accent1"/>
                </a:solidFill>
              </a:rPr>
              <a:t> (positive #) </a:t>
            </a:r>
            <a:r>
              <a:rPr lang="en-US" sz="2000" i="1" dirty="0">
                <a:solidFill>
                  <a:srgbClr val="2C895B"/>
                </a:solidFill>
              </a:rPr>
              <a:t>fixed-length</a:t>
            </a:r>
            <a:r>
              <a:rPr lang="en-US" sz="2000" dirty="0">
                <a:solidFill>
                  <a:srgbClr val="2C895B"/>
                </a:solidFill>
              </a:rPr>
              <a:t> n-bit binary value</a:t>
            </a:r>
          </a:p>
          <a:p>
            <a:pPr lvl="1">
              <a:defRPr/>
            </a:pPr>
            <a:r>
              <a:rPr lang="en-US" sz="2000" dirty="0">
                <a:solidFill>
                  <a:schemeClr val="tx2"/>
                </a:solidFill>
              </a:rPr>
              <a:t>Range (domain) of possible addresses = </a:t>
            </a:r>
            <a:r>
              <a:rPr lang="en-US" sz="2000" i="1" dirty="0">
                <a:solidFill>
                  <a:srgbClr val="C00000"/>
                </a:solidFill>
              </a:rPr>
              <a:t>address space</a:t>
            </a:r>
            <a:endParaRPr lang="en-US" sz="2000" dirty="0"/>
          </a:p>
          <a:p>
            <a:r>
              <a:rPr lang="en-US" sz="2000" dirty="0">
                <a:solidFill>
                  <a:srgbClr val="2C895B"/>
                </a:solidFill>
              </a:rPr>
              <a:t>Each byte </a:t>
            </a:r>
            <a:r>
              <a:rPr lang="en-US" sz="2000" dirty="0"/>
              <a:t>in memory can be </a:t>
            </a:r>
            <a:r>
              <a:rPr lang="en-US" sz="2000" b="1" dirty="0">
                <a:solidFill>
                  <a:schemeClr val="accent5"/>
                </a:solidFill>
              </a:rPr>
              <a:t>individually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/>
                </a:solidFill>
              </a:rPr>
              <a:t>accessed</a:t>
            </a:r>
            <a:r>
              <a:rPr lang="en-US" sz="2000" dirty="0"/>
              <a:t> and operated on given its </a:t>
            </a:r>
            <a:r>
              <a:rPr lang="en-US" sz="2000" b="1" dirty="0">
                <a:solidFill>
                  <a:schemeClr val="accent1"/>
                </a:solidFill>
              </a:rPr>
              <a:t>unique address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Word size: is the number of bits in an address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26102-DB74-8641-95FC-E8FF2F9EA60A}"/>
              </a:ext>
            </a:extLst>
          </p:cNvPr>
          <p:cNvGrpSpPr/>
          <p:nvPr/>
        </p:nvGrpSpPr>
        <p:grpSpPr>
          <a:xfrm>
            <a:off x="8794544" y="301917"/>
            <a:ext cx="2468598" cy="4636306"/>
            <a:chOff x="8765807" y="1624286"/>
            <a:chExt cx="2468598" cy="46363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B106018-8AA8-AF41-863D-CB77F2AA73B9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98FA59-67F4-2247-90F9-4AC4170E9063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A93788-8300-0643-B641-17C697B1F1A5}"/>
                </a:ext>
              </a:extLst>
            </p:cNvPr>
            <p:cNvSpPr txBox="1"/>
            <p:nvPr/>
          </p:nvSpPr>
          <p:spPr>
            <a:xfrm>
              <a:off x="8765807" y="1624286"/>
              <a:ext cx="2468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80C247-C209-F84E-80E6-41164F50EC93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05AF47C-B1ED-084E-BFDB-0FEAEC533EEC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076000-F9CC-6945-8749-D1983235BFAB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6C1F4C-8079-4F4B-A235-2B7913FB627A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09A8F5-156E-BC42-9448-DF1C92C1FD89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3BD2744-7BE7-9B4C-9EEF-AD480133819A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FCE636-DF9B-0046-AC1E-22719BF446F6}"/>
                </a:ext>
              </a:extLst>
            </p:cNvPr>
            <p:cNvSpPr txBox="1"/>
            <p:nvPr/>
          </p:nvSpPr>
          <p:spPr>
            <a:xfrm>
              <a:off x="9166263" y="5891260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Low address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58C5EE-CC8E-A849-9B37-F6C790C1D3EB}"/>
                </a:ext>
              </a:extLst>
            </p:cNvPr>
            <p:cNvSpPr txBox="1"/>
            <p:nvPr/>
          </p:nvSpPr>
          <p:spPr>
            <a:xfrm>
              <a:off x="9166263" y="2229310"/>
              <a:ext cx="1563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High address</a:t>
              </a:r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C6A68276-4C04-C649-9F3C-5EF1D0AE153A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13960C-79F0-D04D-B69C-A8B64C9DADC7}"/>
              </a:ext>
            </a:extLst>
          </p:cNvPr>
          <p:cNvGrpSpPr/>
          <p:nvPr/>
        </p:nvGrpSpPr>
        <p:grpSpPr>
          <a:xfrm>
            <a:off x="10324455" y="540722"/>
            <a:ext cx="1796927" cy="4842591"/>
            <a:chOff x="10459173" y="1908025"/>
            <a:chExt cx="1796927" cy="48425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60B7A-9927-644D-8156-09B8DA20F09C}"/>
                </a:ext>
              </a:extLst>
            </p:cNvPr>
            <p:cNvSpPr txBox="1"/>
            <p:nvPr/>
          </p:nvSpPr>
          <p:spPr>
            <a:xfrm>
              <a:off x="10808798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9BFE6D-58CC-AC49-A5FE-D6E418FFCC4F}"/>
                </a:ext>
              </a:extLst>
            </p:cNvPr>
            <p:cNvSpPr txBox="1"/>
            <p:nvPr/>
          </p:nvSpPr>
          <p:spPr>
            <a:xfrm>
              <a:off x="1080879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F15918-FC4E-434F-8A54-D6BC4B62F4BB}"/>
                </a:ext>
              </a:extLst>
            </p:cNvPr>
            <p:cNvSpPr txBox="1"/>
            <p:nvPr/>
          </p:nvSpPr>
          <p:spPr>
            <a:xfrm>
              <a:off x="1080879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4ABE14-9B57-FC48-B6D6-BB7C2FACB0E7}"/>
                </a:ext>
              </a:extLst>
            </p:cNvPr>
            <p:cNvSpPr txBox="1"/>
            <p:nvPr/>
          </p:nvSpPr>
          <p:spPr>
            <a:xfrm>
              <a:off x="1080879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E9B16-B0E8-EB42-A76D-1CD848ADFAF4}"/>
                </a:ext>
              </a:extLst>
            </p:cNvPr>
            <p:cNvSpPr txBox="1"/>
            <p:nvPr/>
          </p:nvSpPr>
          <p:spPr>
            <a:xfrm>
              <a:off x="10808798" y="401439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E0425F-03A8-9146-B980-3B47A2D8491C}"/>
                </a:ext>
              </a:extLst>
            </p:cNvPr>
            <p:cNvSpPr txBox="1"/>
            <p:nvPr/>
          </p:nvSpPr>
          <p:spPr>
            <a:xfrm>
              <a:off x="10808798" y="3645412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91C7D4-EEB5-934C-8D23-97C33B2CE0C2}"/>
                </a:ext>
              </a:extLst>
            </p:cNvPr>
            <p:cNvSpPr txBox="1"/>
            <p:nvPr/>
          </p:nvSpPr>
          <p:spPr>
            <a:xfrm>
              <a:off x="10808798" y="32817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C17CF2-E7B2-6C49-B2E6-6416317BC10D}"/>
                </a:ext>
              </a:extLst>
            </p:cNvPr>
            <p:cNvSpPr txBox="1"/>
            <p:nvPr/>
          </p:nvSpPr>
          <p:spPr>
            <a:xfrm>
              <a:off x="10808798" y="2905334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FF59EA-C1A8-E14D-83CE-B221FA961F82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(8-bits wide)</a:t>
              </a:r>
            </a:p>
          </p:txBody>
        </p:sp>
        <p:sp>
          <p:nvSpPr>
            <p:cNvPr id="52" name="Up Arrow 51">
              <a:extLst>
                <a:ext uri="{FF2B5EF4-FFF2-40B4-BE49-F238E27FC236}">
                  <a16:creationId xmlns:a16="http://schemas.microsoft.com/office/drawing/2014/main" id="{FF4F9565-EEBA-E94A-A4DD-AAE2221531AF}"/>
                </a:ext>
              </a:extLst>
            </p:cNvPr>
            <p:cNvSpPr/>
            <p:nvPr/>
          </p:nvSpPr>
          <p:spPr>
            <a:xfrm rot="10800000">
              <a:off x="11297984" y="2535549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392AEC2E-2D0B-714D-8D31-12AAA7790119}"/>
                </a:ext>
              </a:extLst>
            </p:cNvPr>
            <p:cNvSpPr/>
            <p:nvPr/>
          </p:nvSpPr>
          <p:spPr>
            <a:xfrm rot="5400000">
              <a:off x="11250442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B13583-A106-764D-BE2C-D1B391D93B17}"/>
                </a:ext>
              </a:extLst>
            </p:cNvPr>
            <p:cNvSpPr txBox="1"/>
            <p:nvPr/>
          </p:nvSpPr>
          <p:spPr>
            <a:xfrm>
              <a:off x="10636863" y="190802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Memory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graphicFrame>
        <p:nvGraphicFramePr>
          <p:cNvPr id="39" name="Table 12">
            <a:extLst>
              <a:ext uri="{FF2B5EF4-FFF2-40B4-BE49-F238E27FC236}">
                <a16:creationId xmlns:a16="http://schemas.microsoft.com/office/drawing/2014/main" id="{70DFE4F1-2132-0641-8CF7-04E9F98D9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21886"/>
              </p:ext>
            </p:extLst>
          </p:nvPr>
        </p:nvGraphicFramePr>
        <p:xfrm>
          <a:off x="2556771" y="1601941"/>
          <a:ext cx="3471256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907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 in Byte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78856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 of each bit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053406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3DBB087-63D6-274A-8452-A9FE0E847DBC}"/>
              </a:ext>
            </a:extLst>
          </p:cNvPr>
          <p:cNvGrpSpPr/>
          <p:nvPr/>
        </p:nvGrpSpPr>
        <p:grpSpPr>
          <a:xfrm>
            <a:off x="351311" y="2055102"/>
            <a:ext cx="8543110" cy="654188"/>
            <a:chOff x="443010" y="2860682"/>
            <a:chExt cx="8543110" cy="6541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A35B3B-3186-0D45-8A18-1F840C70914E}"/>
                </a:ext>
              </a:extLst>
            </p:cNvPr>
            <p:cNvSpPr txBox="1"/>
            <p:nvPr/>
          </p:nvSpPr>
          <p:spPr>
            <a:xfrm>
              <a:off x="443010" y="2868539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	MSB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Most Significant Bit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A5CE0B-721F-3E49-9283-A3F38F0294E8}"/>
                </a:ext>
              </a:extLst>
            </p:cNvPr>
            <p:cNvCxnSpPr>
              <a:cxnSpLocks/>
            </p:cNvCxnSpPr>
            <p:nvPr/>
          </p:nvCxnSpPr>
          <p:spPr>
            <a:xfrm>
              <a:off x="2042038" y="3050987"/>
              <a:ext cx="648153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3CE41B-D2DA-9A42-8F59-13A5262A9C16}"/>
                </a:ext>
              </a:extLst>
            </p:cNvPr>
            <p:cNvSpPr txBox="1"/>
            <p:nvPr/>
          </p:nvSpPr>
          <p:spPr>
            <a:xfrm>
              <a:off x="6621370" y="2860682"/>
              <a:ext cx="2364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LSB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(Least Significant Bit)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B19DD8E-161E-9940-9E75-36E2FA106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889" y="3051782"/>
              <a:ext cx="602311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CFD5889-1D27-D446-89E2-BC10CD89A6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65367-E747-5E9E-B639-9CAAD29FEB57}"/>
                  </a:ext>
                </a:extLst>
              </p:cNvPr>
              <p:cNvSpPr txBox="1"/>
              <p:nvPr/>
            </p:nvSpPr>
            <p:spPr>
              <a:xfrm>
                <a:off x="9499057" y="5515172"/>
                <a:ext cx="2382447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US" b="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65367-E747-5E9E-B639-9CAAD29FE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057" y="5515172"/>
                <a:ext cx="2382447" cy="369332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7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4DAF7-80CA-25A6-4B27-0D796519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16449"/>
            <a:ext cx="10515600" cy="528134"/>
          </a:xfrm>
        </p:spPr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FA83A-379B-2E54-8E85-202768C69A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0660" y="839088"/>
            <a:ext cx="6238506" cy="58024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Instruction Set Architecture (ISA)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effectLst/>
                <a:latin typeface="HelveticaNeue" panose="02000503000000020004" pitchFamily="2" charset="0"/>
              </a:rPr>
              <a:t>Functional behavior </a:t>
            </a:r>
            <a:r>
              <a:rPr lang="en-US" sz="2000" dirty="0">
                <a:solidFill>
                  <a:schemeClr val="accent6"/>
                </a:solidFill>
                <a:effectLst/>
                <a:latin typeface="HelveticaNeue" panose="02000503000000020004" pitchFamily="2" charset="0"/>
              </a:rPr>
              <a:t>of a computer system </a:t>
            </a:r>
            <a:r>
              <a:rPr lang="en-US" sz="2000" dirty="0">
                <a:solidFill>
                  <a:schemeClr val="accent1"/>
                </a:solidFill>
                <a:effectLst/>
                <a:latin typeface="HelveticaNeue" panose="02000503000000020004" pitchFamily="2" charset="0"/>
              </a:rPr>
              <a:t>as </a:t>
            </a:r>
            <a:r>
              <a:rPr lang="en-US" sz="2000" b="1" dirty="0">
                <a:solidFill>
                  <a:schemeClr val="accent1"/>
                </a:solidFill>
                <a:effectLst/>
                <a:latin typeface="HelveticaNeue" panose="02000503000000020004" pitchFamily="2" charset="0"/>
              </a:rPr>
              <a:t>viewed by a programmer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describes how the CPU is controlled by software programs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specifies both </a:t>
            </a:r>
            <a:r>
              <a:rPr lang="en-US" sz="2000" dirty="0">
                <a:solidFill>
                  <a:srgbClr val="2C895B"/>
                </a:solidFill>
                <a:latin typeface="Lato" panose="020F0502020204030203" pitchFamily="34" charset="0"/>
              </a:rPr>
              <a:t>what the processor can do 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as well as </a:t>
            </a:r>
            <a:r>
              <a:rPr lang="en-US" sz="2000" dirty="0">
                <a:solidFill>
                  <a:srgbClr val="2C895B"/>
                </a:solidFill>
                <a:latin typeface="Lato" panose="020F0502020204030203" pitchFamily="34" charset="0"/>
              </a:rPr>
              <a:t>how it gets it done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Architectural Characteristics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(partial list): 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supported </a:t>
            </a: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data types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sz="2000" b="0" i="0" u="none" strike="noStrike" dirty="0">
                <a:solidFill>
                  <a:srgbClr val="2C895B"/>
                </a:solidFill>
                <a:effectLst/>
                <a:latin typeface="Lato" panose="020F0502020204030203" pitchFamily="34" charset="0"/>
              </a:rPr>
              <a:t>how data is encoded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lvl="1"/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CPU registers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(number, size, use, etc.)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how the hardware </a:t>
            </a: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manages main memory</a:t>
            </a:r>
            <a:endParaRPr lang="en-US" sz="2000" dirty="0">
              <a:solidFill>
                <a:srgbClr val="0070C0"/>
              </a:solidFill>
              <a:latin typeface="Lato" panose="020F0502020204030203" pitchFamily="34" charset="0"/>
            </a:endParaRP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instructions a microprocessor can execute 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Operations they perform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Instruction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"format" 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(bit patterns) in memory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input/output model</a:t>
            </a:r>
            <a:endParaRPr lang="en-US" sz="2000" dirty="0">
              <a:solidFill>
                <a:schemeClr val="accent6"/>
              </a:solidFill>
              <a:effectLst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66BEA-1862-FF20-9E3A-F1F9C6808E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0732" y="839088"/>
            <a:ext cx="5441742" cy="58024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Machine Organization</a:t>
            </a:r>
          </a:p>
          <a:p>
            <a:pPr>
              <a:lnSpc>
                <a:spcPct val="100000"/>
              </a:lnSpc>
            </a:pP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Google Sans"/>
              </a:rPr>
              <a:t>Physical (design) realization </a:t>
            </a:r>
            <a:r>
              <a:rPr lang="en-US" sz="2000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of what is specified by the instruction set architecture</a:t>
            </a:r>
            <a:endParaRPr lang="en-US" sz="2000" dirty="0">
              <a:solidFill>
                <a:srgbClr val="4D5156"/>
              </a:solidFill>
              <a:latin typeface="Google Sans"/>
            </a:endParaRPr>
          </a:p>
          <a:p>
            <a:pPr>
              <a:lnSpc>
                <a:spcPct val="100000"/>
              </a:lnSpc>
            </a:pP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It deals with </a:t>
            </a:r>
            <a:r>
              <a:rPr lang="en-US" sz="2000" b="0" i="0" u="none" strike="noStrike" dirty="0">
                <a:solidFill>
                  <a:srgbClr val="2C895B"/>
                </a:solidFill>
                <a:effectLst/>
                <a:latin typeface="Google Sans"/>
              </a:rPr>
              <a:t>how the hardware components are linked together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to </a:t>
            </a:r>
            <a:r>
              <a:rPr lang="en-US" sz="2000" b="0" i="0" u="none" strike="noStrike" dirty="0">
                <a:solidFill>
                  <a:schemeClr val="accent1"/>
                </a:solidFill>
                <a:effectLst/>
                <a:latin typeface="Google Sans"/>
              </a:rPr>
              <a:t>meet the requirements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specified by </a:t>
            </a:r>
            <a:r>
              <a:rPr lang="en-US" sz="2000" b="0" i="0" u="none" strike="noStrike" dirty="0">
                <a:solidFill>
                  <a:schemeClr val="accent1"/>
                </a:solidFill>
                <a:effectLst/>
                <a:latin typeface="Google Sans"/>
              </a:rPr>
              <a:t>instruction set architecture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The </a:t>
            </a:r>
            <a:r>
              <a:rPr lang="en-US" sz="2000" dirty="0">
                <a:solidFill>
                  <a:srgbClr val="0070C0"/>
                </a:solidFill>
                <a:latin typeface="Google Sans"/>
              </a:rPr>
              <a:t>ISA allows variability 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in the </a:t>
            </a:r>
            <a:r>
              <a:rPr lang="en-US" sz="2000" dirty="0">
                <a:solidFill>
                  <a:srgbClr val="0070C0"/>
                </a:solidFill>
                <a:latin typeface="Google Sans"/>
              </a:rPr>
              <a:t>physical design implementation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 to address different workload needs (cost, scalability, etc.)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4D5156"/>
                </a:solidFill>
                <a:latin typeface="Google Sans"/>
              </a:rPr>
              <a:t>M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achine organizational characteristics (partial)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Hardware component choices to achieve: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Expandability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Configurability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etc.</a:t>
            </a:r>
            <a:endParaRPr lang="en-US" sz="1800" dirty="0">
              <a:solidFill>
                <a:srgbClr val="727272"/>
              </a:solidFill>
              <a:latin typeface="HelveticaNeue" panose="02000503000000020004" pitchFamily="2" charset="0"/>
            </a:endParaRPr>
          </a:p>
          <a:p>
            <a:pPr lvl="1"/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Physical layout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Number and type of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peripherals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 (I/O devices)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F2407-953C-C289-6CFC-233531F2BD5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3775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 animBg="1"/>
      <p:bldP spid="5" grpId="0" uiExpand="1" build="p" bldLvl="2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08" y="-20802"/>
            <a:ext cx="10515600" cy="642403"/>
          </a:xfrm>
          <a:ln>
            <a:noFill/>
          </a:ln>
        </p:spPr>
        <p:txBody>
          <a:bodyPr/>
          <a:lstStyle/>
          <a:p>
            <a:r>
              <a:rPr lang="en-US" dirty="0"/>
              <a:t>Von Neuman Architecture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012" y="875488"/>
            <a:ext cx="5317193" cy="5612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Distinguishing feature</a:t>
            </a:r>
            <a:r>
              <a:rPr lang="en-US" sz="1800" dirty="0">
                <a:solidFill>
                  <a:schemeClr val="accent1"/>
                </a:solidFill>
              </a:rPr>
              <a:t>: </a:t>
            </a:r>
            <a:r>
              <a:rPr lang="en-US" sz="1800" dirty="0">
                <a:solidFill>
                  <a:srgbClr val="2C895B"/>
                </a:solidFill>
              </a:rPr>
              <a:t>Memory contains </a:t>
            </a:r>
            <a:r>
              <a:rPr lang="en-US" sz="1800" b="1" dirty="0"/>
              <a:t>both</a:t>
            </a:r>
            <a:r>
              <a:rPr lang="en-US" sz="1800" dirty="0"/>
              <a:t> program CPU </a:t>
            </a:r>
            <a:r>
              <a:rPr lang="en-US" sz="1800" dirty="0">
                <a:solidFill>
                  <a:srgbClr val="2C895B"/>
                </a:solidFill>
              </a:rPr>
              <a:t>instructions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2C895B"/>
                </a:solidFill>
              </a:rPr>
              <a:t>data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CPU Instructions</a:t>
            </a:r>
            <a:r>
              <a:rPr lang="en-US" sz="1800" b="1" dirty="0"/>
              <a:t> </a:t>
            </a:r>
            <a:r>
              <a:rPr lang="en-US" sz="1800" dirty="0"/>
              <a:t>are </a:t>
            </a:r>
            <a:r>
              <a:rPr lang="en-US" sz="1800" dirty="0">
                <a:solidFill>
                  <a:srgbClr val="2C895B"/>
                </a:solidFill>
              </a:rPr>
              <a:t>encoded in memory </a:t>
            </a:r>
            <a:r>
              <a:rPr lang="en-US" sz="1800" dirty="0"/>
              <a:t>with </a:t>
            </a:r>
            <a:r>
              <a:rPr lang="en-US" sz="1800" dirty="0">
                <a:solidFill>
                  <a:schemeClr val="accent1"/>
                </a:solidFill>
              </a:rPr>
              <a:t>patterns of ones and zeros (similar to binary numbers)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Encoded CPU instructions </a:t>
            </a:r>
            <a:r>
              <a:rPr lang="en-US" sz="1800" dirty="0">
                <a:solidFill>
                  <a:schemeClr val="accent6"/>
                </a:solidFill>
              </a:rPr>
              <a:t>are called </a:t>
            </a:r>
            <a:r>
              <a:rPr lang="en-US" sz="1800" b="1" dirty="0">
                <a:solidFill>
                  <a:schemeClr val="accent1"/>
                </a:solidFill>
              </a:rPr>
              <a:t>machine code (or machine language)</a:t>
            </a:r>
            <a:endParaRPr lang="en-US" sz="1800" b="1" dirty="0"/>
          </a:p>
          <a:p>
            <a:pPr>
              <a:lnSpc>
                <a:spcPct val="100000"/>
              </a:lnSpc>
            </a:pPr>
            <a:r>
              <a:rPr lang="en-US" sz="1800" b="1" dirty="0"/>
              <a:t>Example</a:t>
            </a:r>
            <a:r>
              <a:rPr lang="en-US" sz="1800" dirty="0"/>
              <a:t>: three 32-bit instructions (shown in hexadecimal format below)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1800" b="1" dirty="0"/>
              <a:t>Instructions</a:t>
            </a:r>
            <a:r>
              <a:rPr lang="en-US" sz="1800" dirty="0"/>
              <a:t> operate on </a:t>
            </a:r>
            <a:r>
              <a:rPr lang="en-US" sz="1800" b="1" dirty="0"/>
              <a:t>data</a:t>
            </a:r>
            <a:r>
              <a:rPr lang="en-US" sz="1800" dirty="0"/>
              <a:t> that is stored in a </a:t>
            </a:r>
            <a:r>
              <a:rPr lang="en-US" sz="1800" dirty="0">
                <a:solidFill>
                  <a:schemeClr val="accent3"/>
                </a:solidFill>
              </a:rPr>
              <a:t>small capacity volatile (fast) memory </a:t>
            </a:r>
            <a:r>
              <a:rPr lang="en-US" sz="1800" dirty="0"/>
              <a:t>in the </a:t>
            </a:r>
            <a:r>
              <a:rPr lang="en-US" sz="1800" dirty="0">
                <a:solidFill>
                  <a:schemeClr val="accent1"/>
                </a:solidFill>
              </a:rPr>
              <a:t>CPU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This memory is called </a:t>
            </a:r>
            <a:r>
              <a:rPr lang="en-US" sz="1800" dirty="0">
                <a:solidFill>
                  <a:schemeClr val="accent1"/>
                </a:solidFill>
              </a:rPr>
              <a:t>registers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ARM-32 has 32-bit registers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CPU </a:t>
            </a:r>
            <a:r>
              <a:rPr lang="en-US" sz="1800" b="1" dirty="0"/>
              <a:t>reads/writes data </a:t>
            </a:r>
            <a:r>
              <a:rPr lang="en-US" sz="1800" dirty="0"/>
              <a:t>from </a:t>
            </a:r>
            <a:r>
              <a:rPr lang="en-US" sz="1800" b="1" dirty="0"/>
              <a:t>memory</a:t>
            </a:r>
            <a:r>
              <a:rPr lang="en-US" sz="1800" dirty="0"/>
              <a:t> from these </a:t>
            </a:r>
            <a:r>
              <a:rPr lang="en-US" sz="1800" b="1" dirty="0"/>
              <a:t>data registers </a:t>
            </a:r>
            <a:r>
              <a:rPr lang="en-US" sz="1800" dirty="0"/>
              <a:t>to </a:t>
            </a:r>
            <a:r>
              <a:rPr lang="en-US" sz="1800" b="1" dirty="0"/>
              <a:t>operate on the data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33101E2-86F8-72E2-E35B-38384F0E57D0}"/>
              </a:ext>
            </a:extLst>
          </p:cNvPr>
          <p:cNvSpPr/>
          <p:nvPr/>
        </p:nvSpPr>
        <p:spPr bwMode="auto">
          <a:xfrm>
            <a:off x="1685139" y="3723688"/>
            <a:ext cx="2151138" cy="715294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fe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89 32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81 54 22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af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ea typeface="Calibri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22 10 9A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DF1E43-4925-3CF2-23BE-FC01FF8A00B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5508579" y="1816513"/>
            <a:ext cx="2803776" cy="35492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Regular" charset="0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CEE8B4FB-AFDE-B963-6372-8E225693C35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16333" y="1599135"/>
            <a:ext cx="2114550" cy="365973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 sz="3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13" name="Text Box 45">
            <a:extLst>
              <a:ext uri="{FF2B5EF4-FFF2-40B4-BE49-F238E27FC236}">
                <a16:creationId xmlns:a16="http://schemas.microsoft.com/office/drawing/2014/main" id="{E990F834-377D-0020-A6A4-02F4E23B3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14884" y="1756951"/>
            <a:ext cx="6635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pPr algn="ctr"/>
            <a:r>
              <a:rPr lang="en-US" sz="3600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AA52E-7B65-E04D-CE26-73AC64BEAEF8}"/>
              </a:ext>
            </a:extLst>
          </p:cNvPr>
          <p:cNvGrpSpPr/>
          <p:nvPr/>
        </p:nvGrpSpPr>
        <p:grpSpPr>
          <a:xfrm>
            <a:off x="6894839" y="1886716"/>
            <a:ext cx="1367896" cy="2220456"/>
            <a:chOff x="130661" y="-1277915"/>
            <a:chExt cx="1367896" cy="2220456"/>
          </a:xfrm>
        </p:grpSpPr>
        <p:sp>
          <p:nvSpPr>
            <p:cNvPr id="19" name="Text Box 39">
              <a:extLst>
                <a:ext uri="{FF2B5EF4-FFF2-40B4-BE49-F238E27FC236}">
                  <a16:creationId xmlns:a16="http://schemas.microsoft.com/office/drawing/2014/main" id="{0797B9AF-E69B-59F9-7FD1-A1C5FBD720D4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ctr"/>
              <a:r>
                <a:rPr lang="en-US" sz="2200" b="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registers</a:t>
              </a:r>
            </a:p>
          </p:txBody>
        </p:sp>
        <p:cxnSp>
          <p:nvCxnSpPr>
            <p:cNvPr id="20" name="AutoShape 41">
              <a:extLst>
                <a:ext uri="{FF2B5EF4-FFF2-40B4-BE49-F238E27FC236}">
                  <a16:creationId xmlns:a16="http://schemas.microsoft.com/office/drawing/2014/main" id="{9CC5846B-4182-1564-DDED-2FD140841212}"/>
                </a:ext>
              </a:extLst>
            </p:cNvPr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mpd="sng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225BB8-45D8-92FD-AF52-2C5FE8AE4DDC}"/>
              </a:ext>
            </a:extLst>
          </p:cNvPr>
          <p:cNvGrpSpPr/>
          <p:nvPr/>
        </p:nvGrpSpPr>
        <p:grpSpPr>
          <a:xfrm>
            <a:off x="5779676" y="4450768"/>
            <a:ext cx="2330291" cy="759721"/>
            <a:chOff x="467597" y="1292825"/>
            <a:chExt cx="2330291" cy="759721"/>
          </a:xfrm>
        </p:grpSpPr>
        <p:sp>
          <p:nvSpPr>
            <p:cNvPr id="22" name="Rectangle 38">
              <a:extLst>
                <a:ext uri="{FF2B5EF4-FFF2-40B4-BE49-F238E27FC236}">
                  <a16:creationId xmlns:a16="http://schemas.microsoft.com/office/drawing/2014/main" id="{3EAD66DA-2AF4-71B7-FD8E-516B2D58FE6C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 w="12700" cmpd="sng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/>
              <a:r>
                <a:rPr lang="en-US" sz="22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instruction register</a:t>
              </a:r>
            </a:p>
          </p:txBody>
        </p:sp>
        <p:cxnSp>
          <p:nvCxnSpPr>
            <p:cNvPr id="25" name="AutoShape 41">
              <a:extLst>
                <a:ext uri="{FF2B5EF4-FFF2-40B4-BE49-F238E27FC236}">
                  <a16:creationId xmlns:a16="http://schemas.microsoft.com/office/drawing/2014/main" id="{F242DE77-9DB8-14F7-3686-812A74C0A629}"/>
                </a:ext>
              </a:extLst>
            </p:cNvPr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mpd="sng">
              <a:solidFill>
                <a:srgbClr val="CC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26" name="Text Box 42">
            <a:extLst>
              <a:ext uri="{FF2B5EF4-FFF2-40B4-BE49-F238E27FC236}">
                <a16:creationId xmlns:a16="http://schemas.microsoft.com/office/drawing/2014/main" id="{7C0EB23E-8352-8AF4-5C77-285ABFB512D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21197441">
            <a:off x="7782651" y="1684755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574C5E44-1475-A258-5BEB-97F1AF4BAF0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20480439">
            <a:off x="8051672" y="4247714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cxnSp>
        <p:nvCxnSpPr>
          <p:cNvPr id="31" name="AutoShape 41">
            <a:extLst>
              <a:ext uri="{FF2B5EF4-FFF2-40B4-BE49-F238E27FC236}">
                <a16:creationId xmlns:a16="http://schemas.microsoft.com/office/drawing/2014/main" id="{1AF48249-B523-041E-BB74-C333BBB7E388}"/>
              </a:ext>
            </a:extLst>
          </p:cNvPr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V="1">
            <a:off x="8253155" y="2044135"/>
            <a:ext cx="1975958" cy="189260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4" name="AutoShape 41">
            <a:extLst>
              <a:ext uri="{FF2B5EF4-FFF2-40B4-BE49-F238E27FC236}">
                <a16:creationId xmlns:a16="http://schemas.microsoft.com/office/drawing/2014/main" id="{21457F5B-BC46-C08E-9A2B-BEE948D12E33}"/>
              </a:ext>
            </a:extLst>
          </p:cNvPr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 flipV="1">
            <a:off x="8262735" y="4740666"/>
            <a:ext cx="1879880" cy="415267"/>
          </a:xfrm>
          <a:prstGeom prst="straightConnector1">
            <a:avLst/>
          </a:prstGeom>
          <a:noFill/>
          <a:ln w="76200" cmpd="sng">
            <a:solidFill>
              <a:srgbClr val="CC00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AAC5C8-1ADF-BAC2-AC89-755D88E45F9C}"/>
              </a:ext>
            </a:extLst>
          </p:cNvPr>
          <p:cNvSpPr txBox="1"/>
          <p:nvPr/>
        </p:nvSpPr>
        <p:spPr>
          <a:xfrm>
            <a:off x="6154234" y="4098292"/>
            <a:ext cx="5693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28C79D-F78C-7B4F-3655-0A7690E41298}"/>
              </a:ext>
            </a:extLst>
          </p:cNvPr>
          <p:cNvSpPr txBox="1"/>
          <p:nvPr/>
        </p:nvSpPr>
        <p:spPr>
          <a:xfrm>
            <a:off x="6730626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7C7226-6D40-CD6F-10C6-A0FEB02F8E85}"/>
              </a:ext>
            </a:extLst>
          </p:cNvPr>
          <p:cNvSpPr txBox="1"/>
          <p:nvPr/>
        </p:nvSpPr>
        <p:spPr>
          <a:xfrm>
            <a:off x="7117914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1FF9FF-81BA-278A-759D-671A5DEEF6CD}"/>
              </a:ext>
            </a:extLst>
          </p:cNvPr>
          <p:cNvSpPr txBox="1"/>
          <p:nvPr/>
        </p:nvSpPr>
        <p:spPr>
          <a:xfrm>
            <a:off x="7512254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DE90DE-950D-F73B-AEBB-4D6735DD85A6}"/>
              </a:ext>
            </a:extLst>
          </p:cNvPr>
          <p:cNvSpPr/>
          <p:nvPr/>
        </p:nvSpPr>
        <p:spPr>
          <a:xfrm>
            <a:off x="6967300" y="226021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39C2DB-DFCF-D631-EA75-3D4C4C52C242}"/>
              </a:ext>
            </a:extLst>
          </p:cNvPr>
          <p:cNvSpPr/>
          <p:nvPr/>
        </p:nvSpPr>
        <p:spPr>
          <a:xfrm>
            <a:off x="6996132" y="328047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AF5617-481D-2E62-CC6B-5539973DDE11}"/>
              </a:ext>
            </a:extLst>
          </p:cNvPr>
          <p:cNvSpPr/>
          <p:nvPr/>
        </p:nvSpPr>
        <p:spPr>
          <a:xfrm>
            <a:off x="7000203" y="30536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1F2EBD-7803-43AD-184E-7E9859944093}"/>
              </a:ext>
            </a:extLst>
          </p:cNvPr>
          <p:cNvSpPr/>
          <p:nvPr/>
        </p:nvSpPr>
        <p:spPr>
          <a:xfrm>
            <a:off x="6996132" y="27796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78D3D-5503-2D63-5624-422F8B44A422}"/>
              </a:ext>
            </a:extLst>
          </p:cNvPr>
          <p:cNvSpPr txBox="1"/>
          <p:nvPr/>
        </p:nvSpPr>
        <p:spPr>
          <a:xfrm>
            <a:off x="6453704" y="2144398"/>
            <a:ext cx="47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Rn</a:t>
            </a:r>
          </a:p>
          <a:p>
            <a:r>
              <a:rPr lang="en-US" dirty="0">
                <a:solidFill>
                  <a:schemeClr val="accent6"/>
                </a:solidFill>
              </a:rPr>
              <a:t>…</a:t>
            </a:r>
          </a:p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89511F-6EC4-E5D2-CE3B-A43A6F4A9806}"/>
              </a:ext>
            </a:extLst>
          </p:cNvPr>
          <p:cNvSpPr txBox="1"/>
          <p:nvPr/>
        </p:nvSpPr>
        <p:spPr>
          <a:xfrm>
            <a:off x="5600380" y="859808"/>
            <a:ext cx="18389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Address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(Register name)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E1038B-E676-3872-5850-DA4A24EB0F63}"/>
              </a:ext>
            </a:extLst>
          </p:cNvPr>
          <p:cNvSpPr txBox="1"/>
          <p:nvPr/>
        </p:nvSpPr>
        <p:spPr>
          <a:xfrm>
            <a:off x="7517993" y="635997"/>
            <a:ext cx="110799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Register</a:t>
            </a:r>
          </a:p>
          <a:p>
            <a:r>
              <a:rPr lang="en-US" dirty="0">
                <a:solidFill>
                  <a:schemeClr val="accent1"/>
                </a:solidFill>
              </a:rPr>
              <a:t>Contents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F47485-CDC3-7530-7140-2729D0792F23}"/>
              </a:ext>
            </a:extLst>
          </p:cNvPr>
          <p:cNvCxnSpPr>
            <a:cxnSpLocks/>
          </p:cNvCxnSpPr>
          <p:nvPr/>
        </p:nvCxnSpPr>
        <p:spPr>
          <a:xfrm>
            <a:off x="6636754" y="1510637"/>
            <a:ext cx="47022" cy="5307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7877156-8683-CEDD-EF09-15B9F04675C6}"/>
              </a:ext>
            </a:extLst>
          </p:cNvPr>
          <p:cNvCxnSpPr>
            <a:cxnSpLocks/>
          </p:cNvCxnSpPr>
          <p:nvPr/>
        </p:nvCxnSpPr>
        <p:spPr>
          <a:xfrm flipH="1">
            <a:off x="7663225" y="1296724"/>
            <a:ext cx="190263" cy="651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BA236B-DA3C-3ECC-8AF0-7D09E8975D97}"/>
              </a:ext>
            </a:extLst>
          </p:cNvPr>
          <p:cNvSpPr txBox="1"/>
          <p:nvPr/>
        </p:nvSpPr>
        <p:spPr>
          <a:xfrm>
            <a:off x="7295473" y="23814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97DA43-CE71-B792-EE8C-A13E12207657}"/>
              </a:ext>
            </a:extLst>
          </p:cNvPr>
          <p:cNvSpPr/>
          <p:nvPr/>
        </p:nvSpPr>
        <p:spPr>
          <a:xfrm>
            <a:off x="10277277" y="1730181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5781D8-94C0-E506-6BC2-72093466F04D}"/>
              </a:ext>
            </a:extLst>
          </p:cNvPr>
          <p:cNvSpPr/>
          <p:nvPr/>
        </p:nvSpPr>
        <p:spPr>
          <a:xfrm>
            <a:off x="10292901" y="2017351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9C0CD9-228B-E7F1-979B-53FA71949D0D}"/>
              </a:ext>
            </a:extLst>
          </p:cNvPr>
          <p:cNvSpPr/>
          <p:nvPr/>
        </p:nvSpPr>
        <p:spPr>
          <a:xfrm>
            <a:off x="10292901" y="2301215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15E935-0252-388F-A851-6D476A22A9B3}"/>
              </a:ext>
            </a:extLst>
          </p:cNvPr>
          <p:cNvSpPr/>
          <p:nvPr/>
        </p:nvSpPr>
        <p:spPr>
          <a:xfrm>
            <a:off x="10295384" y="425142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377F5-3A65-1DE3-7A4A-09A3F17C6DCF}"/>
              </a:ext>
            </a:extLst>
          </p:cNvPr>
          <p:cNvSpPr/>
          <p:nvPr/>
        </p:nvSpPr>
        <p:spPr>
          <a:xfrm>
            <a:off x="10295384" y="4527109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9F0A3F-C796-F25B-22DC-D0E00371E93C}"/>
              </a:ext>
            </a:extLst>
          </p:cNvPr>
          <p:cNvSpPr/>
          <p:nvPr/>
        </p:nvSpPr>
        <p:spPr>
          <a:xfrm>
            <a:off x="10295383" y="4806271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B80FD-A752-A854-CF26-297B4ED356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252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animBg="1"/>
      <p:bldP spid="2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75" y="-8693"/>
            <a:ext cx="10515600" cy="715294"/>
          </a:xfrm>
        </p:spPr>
        <p:txBody>
          <a:bodyPr/>
          <a:lstStyle/>
          <a:p>
            <a:r>
              <a:rPr lang="en-US" dirty="0"/>
              <a:t>Machine Organization – Von Neuman 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1174" y="706601"/>
            <a:ext cx="5577985" cy="59618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/>
            </a:pPr>
            <a:r>
              <a:rPr lang="en-US" sz="1800" dirty="0"/>
              <a:t>CPU executes a </a:t>
            </a:r>
            <a:r>
              <a:rPr lang="en-US" sz="1800" dirty="0">
                <a:solidFill>
                  <a:srgbClr val="2C895B"/>
                </a:solidFill>
              </a:rPr>
              <a:t>machine code program</a:t>
            </a:r>
            <a:endParaRPr lang="en-US" sz="1800" dirty="0"/>
          </a:p>
          <a:p>
            <a:pPr marL="811212" lvl="1" indent="-457200"/>
            <a:r>
              <a:rPr lang="en-US" sz="1800" dirty="0">
                <a:solidFill>
                  <a:srgbClr val="2C895B"/>
                </a:solidFill>
              </a:rPr>
              <a:t>Machine code </a:t>
            </a:r>
            <a:r>
              <a:rPr lang="en-US" sz="1800" dirty="0"/>
              <a:t>is </a:t>
            </a:r>
            <a:r>
              <a:rPr lang="en-US" sz="1800" dirty="0">
                <a:solidFill>
                  <a:srgbClr val="2C895B"/>
                </a:solidFill>
              </a:rPr>
              <a:t>specific</a:t>
            </a:r>
            <a:r>
              <a:rPr lang="en-US" sz="1800" dirty="0"/>
              <a:t> to a </a:t>
            </a:r>
            <a:r>
              <a:rPr lang="en-US" sz="1800" dirty="0">
                <a:solidFill>
                  <a:srgbClr val="2C895B"/>
                </a:solidFill>
              </a:rPr>
              <a:t>particular CPU Instruction set Architecture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ISA</a:t>
            </a:r>
            <a:r>
              <a:rPr lang="en-US" sz="1800" dirty="0"/>
              <a:t>)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</a:rPr>
              <a:t>Memory</a:t>
            </a:r>
            <a:r>
              <a:rPr lang="en-US" sz="1800" dirty="0"/>
              <a:t> contains </a:t>
            </a:r>
            <a:r>
              <a:rPr lang="en-US" sz="1800" b="1" dirty="0"/>
              <a:t>both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data and programs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1800" dirty="0">
                <a:solidFill>
                  <a:srgbClr val="2C895B"/>
                </a:solidFill>
              </a:rPr>
              <a:t>I/O (input/Output)</a:t>
            </a:r>
            <a:r>
              <a:rPr lang="en-US" sz="1800" dirty="0"/>
              <a:t>: Connects the CPU and memory to the external world</a:t>
            </a: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An I/O operation </a:t>
            </a:r>
            <a:r>
              <a:rPr lang="en-US" sz="1800" dirty="0"/>
              <a:t>is where data (including machine code) is copied between persistent storage (like an SSD) and ram memory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Volatile (non-persistent)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contents lost when power is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Memory </a:t>
            </a:r>
            <a:r>
              <a:rPr lang="en-US" sz="1800" dirty="0" err="1"/>
              <a:t>dimms</a:t>
            </a:r>
            <a:r>
              <a:rPr lang="en-US" sz="1800" dirty="0"/>
              <a:t> (memory bus)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CPU registers (memory inside the CPU)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Non-volatile (persistent)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contents preserved when power is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SSD (I/O bus attached)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NVDIMM (memory bus attached)</a:t>
            </a:r>
          </a:p>
        </p:txBody>
      </p:sp>
      <p:sp>
        <p:nvSpPr>
          <p:cNvPr id="4" name="Oval 2">
            <a:extLst>
              <a:ext uri="{FF2B5EF4-FFF2-40B4-BE49-F238E27FC236}">
                <a16:creationId xmlns:a16="http://schemas.microsoft.com/office/drawing/2014/main" id="{8F48AC8C-9CEF-653C-BDB5-77B928F272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91616" y="1962002"/>
            <a:ext cx="1143000" cy="1143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</a:p>
        </p:txBody>
      </p:sp>
      <p:cxnSp>
        <p:nvCxnSpPr>
          <p:cNvPr id="6" name="AutoShape 4">
            <a:extLst>
              <a:ext uri="{FF2B5EF4-FFF2-40B4-BE49-F238E27FC236}">
                <a16:creationId xmlns:a16="http://schemas.microsoft.com/office/drawing/2014/main" id="{FEC5BEBE-74DA-98EF-669E-4531A595FA62}"/>
              </a:ext>
            </a:extLst>
          </p:cNvPr>
          <p:cNvCxnSpPr>
            <a:cxnSpLocks noChangeShapeType="1"/>
            <a:endCxn id="23" idx="1"/>
          </p:cNvCxnSpPr>
          <p:nvPr>
            <p:custDataLst>
              <p:tags r:id="rId2"/>
            </p:custDataLst>
          </p:nvPr>
        </p:nvCxnSpPr>
        <p:spPr bwMode="auto">
          <a:xfrm>
            <a:off x="9445128" y="2531101"/>
            <a:ext cx="974798" cy="1341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AutoShape 7">
            <a:extLst>
              <a:ext uri="{FF2B5EF4-FFF2-40B4-BE49-F238E27FC236}">
                <a16:creationId xmlns:a16="http://schemas.microsoft.com/office/drawing/2014/main" id="{D903F774-1B60-51D3-5822-87915A1F5AC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81531" y="4233230"/>
            <a:ext cx="1574694" cy="457200"/>
          </a:xfrm>
          <a:prstGeom prst="flowChartMagneticDrum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E982EC59-3A38-0A25-F7A8-00F763778B6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592574" y="5543336"/>
            <a:ext cx="914400" cy="685800"/>
          </a:xfrm>
          <a:prstGeom prst="flowChartDisplay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6CF7DA19-38C5-0A5C-4223-09A1858B042F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9059405" y="5094657"/>
            <a:ext cx="1587" cy="388938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DF1554AD-709B-509E-0593-48E8D5BBB594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8101503" y="5891706"/>
            <a:ext cx="495331" cy="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076C8EEC-5A23-1970-616A-D23C6D08C144}"/>
              </a:ext>
            </a:extLst>
          </p:cNvPr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10282978" y="4461830"/>
            <a:ext cx="273898" cy="201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AD122B4-C02E-A03E-3C23-13251D7D582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540625" y="3813851"/>
            <a:ext cx="2742353" cy="1296363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HUB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451708D2-D793-8748-DA74-EEED878834C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419926" y="1973015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AutoShape 6">
            <a:extLst>
              <a:ext uri="{FF2B5EF4-FFF2-40B4-BE49-F238E27FC236}">
                <a16:creationId xmlns:a16="http://schemas.microsoft.com/office/drawing/2014/main" id="{DEC9DD2D-887D-6FF4-8EB8-187A446ECB8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906555" y="3648224"/>
            <a:ext cx="1390332" cy="1385332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Non-volatile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AutoShape 4">
            <a:extLst>
              <a:ext uri="{FF2B5EF4-FFF2-40B4-BE49-F238E27FC236}">
                <a16:creationId xmlns:a16="http://schemas.microsoft.com/office/drawing/2014/main" id="{5DABEE61-8C4E-EA57-E363-B60BC8B48C78}"/>
              </a:ext>
            </a:extLst>
          </p:cNvPr>
          <p:cNvCxnSpPr>
            <a:cxnSpLocks noChangeShapeType="1"/>
            <a:stCxn id="27" idx="4"/>
          </p:cNvCxnSpPr>
          <p:nvPr>
            <p:custDataLst>
              <p:tags r:id="rId11"/>
            </p:custDataLst>
          </p:nvPr>
        </p:nvCxnSpPr>
        <p:spPr bwMode="auto">
          <a:xfrm>
            <a:off x="7296887" y="4340890"/>
            <a:ext cx="351016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0" name="AutoShape 4">
            <a:extLst>
              <a:ext uri="{FF2B5EF4-FFF2-40B4-BE49-F238E27FC236}">
                <a16:creationId xmlns:a16="http://schemas.microsoft.com/office/drawing/2014/main" id="{CAA5D5CD-B4E4-1CA4-4DCA-A31AD4FCDEFE}"/>
              </a:ext>
            </a:extLst>
          </p:cNvPr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>
            <a:off x="7285749" y="2553785"/>
            <a:ext cx="10236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Frame 31">
            <a:extLst>
              <a:ext uri="{FF2B5EF4-FFF2-40B4-BE49-F238E27FC236}">
                <a16:creationId xmlns:a16="http://schemas.microsoft.com/office/drawing/2014/main" id="{8E3C0399-B935-0FFA-4798-A9029E92C1B6}"/>
              </a:ext>
            </a:extLst>
          </p:cNvPr>
          <p:cNvSpPr/>
          <p:nvPr/>
        </p:nvSpPr>
        <p:spPr>
          <a:xfrm>
            <a:off x="5914149" y="1527579"/>
            <a:ext cx="1371600" cy="166151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1CCCAA-3468-7CBE-F2FB-60E1EDEB925B}"/>
              </a:ext>
            </a:extLst>
          </p:cNvPr>
          <p:cNvSpPr txBox="1"/>
          <p:nvPr/>
        </p:nvSpPr>
        <p:spPr>
          <a:xfrm>
            <a:off x="6072540" y="1883122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Adapter</a:t>
            </a:r>
          </a:p>
        </p:txBody>
      </p:sp>
      <p:cxnSp>
        <p:nvCxnSpPr>
          <p:cNvPr id="35" name="AutoShape 4">
            <a:extLst>
              <a:ext uri="{FF2B5EF4-FFF2-40B4-BE49-F238E27FC236}">
                <a16:creationId xmlns:a16="http://schemas.microsoft.com/office/drawing/2014/main" id="{F060B972-22B5-0160-A6CA-1097D18E5B27}"/>
              </a:ext>
            </a:extLst>
          </p:cNvPr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>
            <a:off x="8863116" y="3105002"/>
            <a:ext cx="0" cy="70429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BD3E7B88-2B1A-A4D6-E29E-13D05C20D1A1}"/>
              </a:ext>
            </a:extLst>
          </p:cNvPr>
          <p:cNvSpPr/>
          <p:nvPr/>
        </p:nvSpPr>
        <p:spPr>
          <a:xfrm>
            <a:off x="6468115" y="5381807"/>
            <a:ext cx="1805432" cy="914400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Keyboard + Mouse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51C1DC-F045-4326-DB40-6FB1B5F2391A}"/>
              </a:ext>
            </a:extLst>
          </p:cNvPr>
          <p:cNvSpPr txBox="1"/>
          <p:nvPr/>
        </p:nvSpPr>
        <p:spPr>
          <a:xfrm>
            <a:off x="7352966" y="2908948"/>
            <a:ext cx="8002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  <a:p>
            <a:r>
              <a:rPr lang="en-US" dirty="0"/>
              <a:t>PCI-E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DAC94E-5F60-CCAB-5AF3-8E1FD30DAEA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753076" y="2582083"/>
            <a:ext cx="0" cy="3268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D8302-EA3F-0285-7AF7-4758129BF497}"/>
              </a:ext>
            </a:extLst>
          </p:cNvPr>
          <p:cNvCxnSpPr>
            <a:cxnSpLocks/>
          </p:cNvCxnSpPr>
          <p:nvPr/>
        </p:nvCxnSpPr>
        <p:spPr>
          <a:xfrm>
            <a:off x="7424816" y="3555279"/>
            <a:ext cx="0" cy="7687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98F08F-BCC5-2412-35B2-985A4D0320E2}"/>
              </a:ext>
            </a:extLst>
          </p:cNvPr>
          <p:cNvSpPr txBox="1"/>
          <p:nvPr/>
        </p:nvSpPr>
        <p:spPr>
          <a:xfrm>
            <a:off x="10398786" y="5033556"/>
            <a:ext cx="8002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  <a:p>
            <a:r>
              <a:rPr lang="en-US" dirty="0"/>
              <a:t>PCI-E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D91D10-28B3-4858-1CED-B813C0AEB8F6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10419926" y="4461830"/>
            <a:ext cx="378970" cy="571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22B7DA-444E-9EB3-66AF-96833DCAA8D6}"/>
              </a:ext>
            </a:extLst>
          </p:cNvPr>
          <p:cNvSpPr txBox="1"/>
          <p:nvPr/>
        </p:nvSpPr>
        <p:spPr>
          <a:xfrm>
            <a:off x="9129519" y="1125533"/>
            <a:ext cx="147989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Bus</a:t>
            </a:r>
          </a:p>
          <a:p>
            <a:r>
              <a:rPr lang="en-US" dirty="0">
                <a:solidFill>
                  <a:schemeClr val="accent6"/>
                </a:solidFill>
              </a:rPr>
              <a:t>DDR5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76F0B4-3002-3F24-4E2C-BA38AD3F53F6}"/>
              </a:ext>
            </a:extLst>
          </p:cNvPr>
          <p:cNvCxnSpPr>
            <a:cxnSpLocks/>
          </p:cNvCxnSpPr>
          <p:nvPr/>
        </p:nvCxnSpPr>
        <p:spPr>
          <a:xfrm>
            <a:off x="9833900" y="1782377"/>
            <a:ext cx="0" cy="720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B48ABF8-8249-A847-6182-32B9C9F031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199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8000717" y="5247110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each instruction takes 1 clock cycle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54DBF-C8B7-F0F4-27E2-9448B6565F0D}"/>
              </a:ext>
            </a:extLst>
          </p:cNvPr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ACEC9231-AB73-4467-F4F0-443FDC886D4B}"/>
              </a:ext>
            </a:extLst>
          </p:cNvPr>
          <p:cNvSpPr/>
          <p:nvPr/>
        </p:nvSpPr>
        <p:spPr>
          <a:xfrm rot="19868102">
            <a:off x="9093027" y="2692446"/>
            <a:ext cx="594360" cy="267562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915F2-024A-F7F2-3491-2E1161158A4A}"/>
              </a:ext>
            </a:extLst>
          </p:cNvPr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A99B1-064A-DD29-620D-BF6A8BD23F53}"/>
              </a:ext>
            </a:extLst>
          </p:cNvPr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Design Goal: </a:t>
            </a:r>
            <a:r>
              <a:rPr lang="en-US" dirty="0">
                <a:solidFill>
                  <a:schemeClr val="accent1"/>
                </a:solidFill>
              </a:rPr>
              <a:t>best performance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the lowest (or specific) cost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Other goals: </a:t>
            </a:r>
            <a:r>
              <a:rPr lang="en-US" dirty="0">
                <a:solidFill>
                  <a:schemeClr val="accent1"/>
                </a:solidFill>
              </a:rPr>
              <a:t>performance/energy (operating cost), expandability, high margin (price/cost)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52265-4080-6510-8FCD-7A21138AEB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1400" y="1498032"/>
            <a:ext cx="4996084" cy="386193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Harvard architecture premise: </a:t>
            </a:r>
            <a:r>
              <a:rPr lang="en-US" sz="2000" dirty="0">
                <a:solidFill>
                  <a:schemeClr val="accent6"/>
                </a:solidFill>
              </a:rPr>
              <a:t>Instructions and data should not interact (claim is higher higher performance), and they can have different word sizes</a:t>
            </a: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Observation: </a:t>
            </a:r>
            <a:r>
              <a:rPr lang="en-US" sz="1800" dirty="0">
                <a:solidFill>
                  <a:schemeClr val="accent6"/>
                </a:solidFill>
              </a:rPr>
              <a:t>Two memory subsystems (using similar state of the art technologies) can be accessed concurrently for higher throughput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Distinguishing feature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b="1" dirty="0">
                <a:solidFill>
                  <a:schemeClr val="accent6"/>
                </a:solidFill>
              </a:rPr>
              <a:t>Independent</a:t>
            </a:r>
            <a:r>
              <a:rPr lang="en-US" sz="2000" dirty="0">
                <a:solidFill>
                  <a:schemeClr val="accent1"/>
                </a:solidFill>
              </a:rPr>
              <a:t> instruction </a:t>
            </a:r>
            <a:r>
              <a:rPr lang="en-US" sz="2000" dirty="0">
                <a:solidFill>
                  <a:schemeClr val="accent6"/>
                </a:solidFill>
              </a:rPr>
              <a:t>and</a:t>
            </a:r>
            <a:r>
              <a:rPr lang="en-US" sz="2000" dirty="0">
                <a:solidFill>
                  <a:schemeClr val="accent1"/>
                </a:solidFill>
              </a:rPr>
              <a:t> data memories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Do you agree and why?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1848B-BA28-67F0-D8A9-4C96EA76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 Alternative that was not successful: Harvard Architecture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EC7B857-0018-0BE0-BA63-218E4C711F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4758" y="1409914"/>
            <a:ext cx="6068380" cy="3529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A0CD1-9187-CB83-7953-4993D4CD12F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0162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75" y="-8693"/>
            <a:ext cx="11300982" cy="715294"/>
          </a:xfrm>
        </p:spPr>
        <p:txBody>
          <a:bodyPr/>
          <a:lstStyle/>
          <a:p>
            <a:r>
              <a:rPr lang="en-US" dirty="0"/>
              <a:t>Machine Organization Example – Which Architecture is it?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910D967-01FA-641B-9F3D-DFAEB06D18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29351" y="669518"/>
            <a:ext cx="1749208" cy="1143000"/>
          </a:xfrm>
          <a:prstGeom prst="rect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2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451708D2-D793-8748-DA74-EEED878834C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245856" y="1903568"/>
            <a:ext cx="1732703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8ABF8-8249-A847-6182-32B9C9F031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371F29F-8A6D-1D7C-0B1B-BD7D2627AAB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35546" y="1209271"/>
            <a:ext cx="1371600" cy="114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486F968-BB3B-F087-585B-993714C67E2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57992" y="1202449"/>
            <a:ext cx="1371600" cy="1143000"/>
          </a:xfrm>
          <a:prstGeom prst="rect">
            <a:avLst/>
          </a:prstGeom>
          <a:solidFill>
            <a:srgbClr val="F3753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</a:t>
            </a:r>
          </a:p>
        </p:txBody>
      </p:sp>
      <p:cxnSp>
        <p:nvCxnSpPr>
          <p:cNvPr id="13" name="AutoShape 4">
            <a:extLst>
              <a:ext uri="{FF2B5EF4-FFF2-40B4-BE49-F238E27FC236}">
                <a16:creationId xmlns:a16="http://schemas.microsoft.com/office/drawing/2014/main" id="{18FFBC20-C91E-7892-AC2A-DFDEAD5C9D6F}"/>
              </a:ext>
            </a:extLst>
          </p:cNvPr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9513477" y="1459635"/>
            <a:ext cx="7158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" name="AutoShape 4">
            <a:extLst>
              <a:ext uri="{FF2B5EF4-FFF2-40B4-BE49-F238E27FC236}">
                <a16:creationId xmlns:a16="http://schemas.microsoft.com/office/drawing/2014/main" id="{C3317271-5919-E9FF-261B-F525C55AEE5B}"/>
              </a:ext>
            </a:extLst>
          </p:cNvPr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9507146" y="2129982"/>
            <a:ext cx="7158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AutoShape 4">
            <a:extLst>
              <a:ext uri="{FF2B5EF4-FFF2-40B4-BE49-F238E27FC236}">
                <a16:creationId xmlns:a16="http://schemas.microsoft.com/office/drawing/2014/main" id="{A72A7B5F-B723-454E-FCC1-0E16E63CAFB4}"/>
              </a:ext>
            </a:extLst>
          </p:cNvPr>
          <p:cNvCxnSpPr>
            <a:cxnSpLocks noChangeShapeType="1"/>
            <a:stCxn id="10" idx="3"/>
            <a:endCxn id="7" idx="1"/>
          </p:cNvCxnSpPr>
          <p:nvPr>
            <p:custDataLst>
              <p:tags r:id="rId7"/>
            </p:custDataLst>
          </p:nvPr>
        </p:nvCxnSpPr>
        <p:spPr bwMode="auto">
          <a:xfrm>
            <a:off x="7629592" y="1773949"/>
            <a:ext cx="505954" cy="6822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B0BAC502-B3E6-0711-114E-8ED62653AD3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658" y="1179568"/>
            <a:ext cx="5684902" cy="48472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 good exam question</a:t>
            </a:r>
          </a:p>
          <a:p>
            <a:r>
              <a:rPr lang="en-US" sz="2000" dirty="0"/>
              <a:t>Answer: Either you must be told where the Instructions and data are placed</a:t>
            </a:r>
          </a:p>
          <a:p>
            <a:r>
              <a:rPr lang="en-US" sz="2000" dirty="0"/>
              <a:t>How can this be a Harvard architecture?</a:t>
            </a:r>
          </a:p>
          <a:p>
            <a:endParaRPr lang="en-US" sz="2000" dirty="0"/>
          </a:p>
          <a:p>
            <a:r>
              <a:rPr lang="en-US" sz="2000" dirty="0"/>
              <a:t>Harvard Architecture: Use physical </a:t>
            </a:r>
            <a:r>
              <a:rPr lang="en-US" sz="2000" b="1" dirty="0"/>
              <a:t>memory interleaving </a:t>
            </a:r>
            <a:r>
              <a:rPr lang="en-US" sz="2000" dirty="0"/>
              <a:t>to achieve the performance increase with having to scale and size two different memory subsystems</a:t>
            </a:r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6"/>
                </a:solidFill>
              </a:rPr>
              <a:t>size of the interleave </a:t>
            </a:r>
            <a:r>
              <a:rPr lang="en-US" sz="2000" dirty="0"/>
              <a:t>is some multiple of bytes (like 1024)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9268FC-86D7-3E53-898A-17644109C51E}"/>
              </a:ext>
            </a:extLst>
          </p:cNvPr>
          <p:cNvGrpSpPr/>
          <p:nvPr/>
        </p:nvGrpSpPr>
        <p:grpSpPr>
          <a:xfrm>
            <a:off x="10414207" y="710485"/>
            <a:ext cx="1382135" cy="2336083"/>
            <a:chOff x="10414207" y="710485"/>
            <a:chExt cx="1382135" cy="233608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7AE33DD-5153-9841-9AC6-8A1F72BBB01C}"/>
                </a:ext>
              </a:extLst>
            </p:cNvPr>
            <p:cNvSpPr/>
            <p:nvPr/>
          </p:nvSpPr>
          <p:spPr>
            <a:xfrm>
              <a:off x="10424140" y="1956592"/>
              <a:ext cx="1331596" cy="259238"/>
            </a:xfrm>
            <a:prstGeom prst="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4683845-DABD-A71A-38AC-9AE87D2C65A9}"/>
                </a:ext>
              </a:extLst>
            </p:cNvPr>
            <p:cNvSpPr/>
            <p:nvPr/>
          </p:nvSpPr>
          <p:spPr>
            <a:xfrm>
              <a:off x="10464746" y="2787330"/>
              <a:ext cx="1331596" cy="2592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4EE156-00B6-3818-AB83-7FD44715F26B}"/>
                </a:ext>
              </a:extLst>
            </p:cNvPr>
            <p:cNvSpPr/>
            <p:nvPr/>
          </p:nvSpPr>
          <p:spPr>
            <a:xfrm>
              <a:off x="10414207" y="710485"/>
              <a:ext cx="1331596" cy="259238"/>
            </a:xfrm>
            <a:prstGeom prst="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9AF7F7-828A-DFC8-A09D-84C255F12DF3}"/>
                </a:ext>
              </a:extLst>
            </p:cNvPr>
            <p:cNvSpPr/>
            <p:nvPr/>
          </p:nvSpPr>
          <p:spPr>
            <a:xfrm>
              <a:off x="10454813" y="1541223"/>
              <a:ext cx="1331596" cy="2592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EF940B-D6FF-5779-4C5F-72B0ADEABFC8}"/>
              </a:ext>
            </a:extLst>
          </p:cNvPr>
          <p:cNvGrpSpPr/>
          <p:nvPr/>
        </p:nvGrpSpPr>
        <p:grpSpPr>
          <a:xfrm>
            <a:off x="7151922" y="2905337"/>
            <a:ext cx="3612379" cy="3765387"/>
            <a:chOff x="7151922" y="2905337"/>
            <a:chExt cx="3612379" cy="37653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140FDE-B52B-3D04-4112-D0561EDC0A16}"/>
                </a:ext>
              </a:extLst>
            </p:cNvPr>
            <p:cNvSpPr txBox="1"/>
            <p:nvPr/>
          </p:nvSpPr>
          <p:spPr>
            <a:xfrm>
              <a:off x="9186625" y="6301392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Low address</a:t>
              </a:r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88ABA373-050A-B2EC-6945-ED5C25C288BD}"/>
                </a:ext>
              </a:extLst>
            </p:cNvPr>
            <p:cNvSpPr/>
            <p:nvPr/>
          </p:nvSpPr>
          <p:spPr>
            <a:xfrm rot="10800000">
              <a:off x="8570403" y="6301392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3">
              <a:extLst>
                <a:ext uri="{FF2B5EF4-FFF2-40B4-BE49-F238E27FC236}">
                  <a16:creationId xmlns:a16="http://schemas.microsoft.com/office/drawing/2014/main" id="{B3D20042-809A-F866-B2E2-3ECEDEE57E01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66522" y="5504454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tangle 3">
              <a:extLst>
                <a:ext uri="{FF2B5EF4-FFF2-40B4-BE49-F238E27FC236}">
                  <a16:creationId xmlns:a16="http://schemas.microsoft.com/office/drawing/2014/main" id="{B5429CA0-1F6A-3761-3602-C20DA158D8F1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58709" y="6026782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9E62AA7F-A22E-DFF5-631F-69F4FE7C046E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166522" y="4452976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id="{E19C7F1B-FFAD-44B4-41D5-CFE78F28156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158709" y="4975304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Rectangle 3">
              <a:extLst>
                <a:ext uri="{FF2B5EF4-FFF2-40B4-BE49-F238E27FC236}">
                  <a16:creationId xmlns:a16="http://schemas.microsoft.com/office/drawing/2014/main" id="{D2F3A1AA-9AA0-0C87-1A93-453A2A2A2E3C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158709" y="3016324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C7E995C7-2E54-1124-3D2E-53761B4216F6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151922" y="3531830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14A797-5BA7-372E-6ED5-9CD78A76C6AD}"/>
                </a:ext>
              </a:extLst>
            </p:cNvPr>
            <p:cNvSpPr txBox="1"/>
            <p:nvPr/>
          </p:nvSpPr>
          <p:spPr>
            <a:xfrm>
              <a:off x="7629592" y="40304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C4B5230-52C8-36C9-0881-0899D188039D}"/>
                </a:ext>
              </a:extLst>
            </p:cNvPr>
            <p:cNvSpPr txBox="1"/>
            <p:nvPr/>
          </p:nvSpPr>
          <p:spPr>
            <a:xfrm>
              <a:off x="9137490" y="2973046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high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2E8302E4-CA75-6767-3B2F-DCFC5803FDCF}"/>
                </a:ext>
              </a:extLst>
            </p:cNvPr>
            <p:cNvSpPr/>
            <p:nvPr/>
          </p:nvSpPr>
          <p:spPr>
            <a:xfrm rot="10800000">
              <a:off x="8537096" y="2905337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9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49740-54D9-7B2E-C23D-6FA2914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</p:spPr>
        <p:txBody>
          <a:bodyPr/>
          <a:lstStyle/>
          <a:p>
            <a:r>
              <a:rPr lang="en-US" dirty="0"/>
              <a:t>C, Assembly and Executable Programs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591900-1BA2-A8B2-4230-7972716E998A}"/>
              </a:ext>
            </a:extLst>
          </p:cNvPr>
          <p:cNvSpPr txBox="1">
            <a:spLocks/>
          </p:cNvSpPr>
          <p:nvPr/>
        </p:nvSpPr>
        <p:spPr>
          <a:xfrm>
            <a:off x="1051305" y="936110"/>
            <a:ext cx="10089390" cy="5342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2000" b="1" dirty="0">
                <a:solidFill>
                  <a:srgbClr val="0070C0"/>
                </a:solidFill>
              </a:rPr>
              <a:t>Assembly language </a:t>
            </a:r>
            <a:r>
              <a:rPr lang="en-US" sz="2000" dirty="0">
                <a:solidFill>
                  <a:schemeClr val="accent6"/>
                </a:solidFill>
              </a:rPr>
              <a:t>is a </a:t>
            </a:r>
            <a:r>
              <a:rPr lang="en-US" sz="2000" dirty="0">
                <a:solidFill>
                  <a:srgbClr val="FF0000"/>
                </a:solidFill>
              </a:rPr>
              <a:t>symbolic version </a:t>
            </a:r>
            <a:r>
              <a:rPr lang="en-US" sz="2000" dirty="0">
                <a:solidFill>
                  <a:schemeClr val="accent6"/>
                </a:solidFill>
              </a:rPr>
              <a:t>of the </a:t>
            </a:r>
            <a:r>
              <a:rPr lang="en-US" sz="2000" b="1" dirty="0">
                <a:solidFill>
                  <a:srgbClr val="0070C0"/>
                </a:solidFill>
              </a:rPr>
              <a:t>machine code (language)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Instructions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describe operations the hardware can perform (e.g., =, +, -, *)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Unique to a specific ISA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: e.g., ARM-32 versus IA-64</a:t>
            </a:r>
            <a:endParaRPr lang="en-US" sz="2000" b="1" dirty="0">
              <a:solidFill>
                <a:srgbClr val="0070C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May be stored in a </a:t>
            </a:r>
            <a:r>
              <a:rPr lang="en-US" sz="2000" dirty="0">
                <a:solidFill>
                  <a:srgbClr val="0070C0"/>
                </a:solidFill>
              </a:rPr>
              <a:t>human readable text file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You can write in assembly language just like C or Java</a:t>
            </a:r>
          </a:p>
          <a:p>
            <a:pPr lvl="2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is much easier to program than machine code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high-level language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(like C) is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compiled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into an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language equivalent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A statement in C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is represented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by a sequence of one or more assembly language instructions (why a do you think it is a sequence?)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Assembly language program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language program is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translated (assembled)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into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machine code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An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2C895B"/>
                </a:solidFill>
              </a:rPr>
              <a:t>executable program </a:t>
            </a:r>
            <a:r>
              <a:rPr lang="en-US" sz="2000" dirty="0">
                <a:solidFill>
                  <a:schemeClr val="accent6"/>
                </a:solidFill>
              </a:rPr>
              <a:t>contains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series of instructions in machine code </a:t>
            </a:r>
            <a:r>
              <a:rPr lang="en-US" sz="2000" dirty="0">
                <a:solidFill>
                  <a:schemeClr val="accent6"/>
                </a:solidFill>
              </a:rPr>
              <a:t>(the program) 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(maybe some) </a:t>
            </a:r>
            <a:r>
              <a:rPr lang="en-US" sz="2000" b="1" dirty="0">
                <a:solidFill>
                  <a:srgbClr val="F3753F"/>
                </a:solidFill>
              </a:rPr>
              <a:t>data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6"/>
                </a:solidFill>
              </a:rPr>
              <a:t>to operate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F378C-5DFD-0B25-72BC-A1872EB90B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696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683B8-FAE0-6C41-5426-0B1B5BDB766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49111" y="3732289"/>
            <a:ext cx="5981819" cy="28298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Zoom Office Hours</a:t>
            </a:r>
          </a:p>
          <a:p>
            <a:pPr marL="354012" lvl="1" indent="0">
              <a:buNone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7030A0"/>
                </a:solidFill>
                <a:latin typeface="Helvetica Neue" panose="02000503000000020004" pitchFamily="2" charset="0"/>
              </a:rPr>
              <a:t>https://</a:t>
            </a:r>
            <a:r>
              <a:rPr lang="en-US" sz="2200" dirty="0" err="1">
                <a:solidFill>
                  <a:srgbClr val="7030A0"/>
                </a:solidFill>
                <a:latin typeface="Helvetica Neue" panose="02000503000000020004" pitchFamily="2" charset="0"/>
              </a:rPr>
              <a:t>ucsd.zoom.us</a:t>
            </a:r>
            <a:r>
              <a:rPr lang="en-US" sz="2200">
                <a:solidFill>
                  <a:srgbClr val="7030A0"/>
                </a:solidFill>
                <a:latin typeface="Helvetica Neue" panose="02000503000000020004" pitchFamily="2" charset="0"/>
              </a:rPr>
              <a:t>/j/97367536447</a:t>
            </a:r>
            <a:endParaRPr lang="en-US" sz="2200" dirty="0">
              <a:solidFill>
                <a:srgbClr val="7030A0"/>
              </a:solidFill>
            </a:endParaRP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Friday: </a:t>
            </a:r>
            <a:r>
              <a:rPr lang="en-US" sz="2200" dirty="0"/>
              <a:t>4:00 PM to 4:45 PM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These office hours can be </a:t>
            </a:r>
            <a:r>
              <a:rPr lang="en-US" sz="2200" dirty="0" err="1">
                <a:solidFill>
                  <a:schemeClr val="accent6"/>
                </a:solidFill>
              </a:rPr>
              <a:t>indivual</a:t>
            </a:r>
            <a:r>
              <a:rPr lang="en-US" sz="2200" dirty="0">
                <a:solidFill>
                  <a:schemeClr val="accent6"/>
                </a:solidFill>
              </a:rPr>
              <a:t> of for a group if you like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Additional office times By Appointment 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Send me email to schedule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9441" y="1987977"/>
            <a:ext cx="5561629" cy="29279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I highly encourage feedback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Please bring any issues to my attention, I will promptly address them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How to </a:t>
            </a:r>
            <a:r>
              <a:rPr lang="en-US" sz="2200" dirty="0">
                <a:solidFill>
                  <a:schemeClr val="accent3"/>
                </a:solidFill>
              </a:rPr>
              <a:t>contact me directly</a:t>
            </a:r>
            <a:r>
              <a:rPr lang="en-US" sz="2200" dirty="0"/>
              <a:t>:</a:t>
            </a:r>
          </a:p>
          <a:p>
            <a:pPr lvl="1"/>
            <a:r>
              <a:rPr lang="en-US" sz="2200" dirty="0" err="1"/>
              <a:t>kmuller@ucsd.edu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Please do not use canvas messages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516996"/>
          </a:xfrm>
        </p:spPr>
        <p:txBody>
          <a:bodyPr/>
          <a:lstStyle/>
          <a:p>
            <a:r>
              <a:rPr lang="en-US" dirty="0"/>
              <a:t>CSE30 Section B Spring 2024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AD2BD35-F0BA-D4AC-F86A-7F722C9827E5}"/>
              </a:ext>
            </a:extLst>
          </p:cNvPr>
          <p:cNvSpPr txBox="1">
            <a:spLocks/>
          </p:cNvSpPr>
          <p:nvPr/>
        </p:nvSpPr>
        <p:spPr>
          <a:xfrm>
            <a:off x="5972186" y="661258"/>
            <a:ext cx="5858744" cy="2653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In Person Office Hours: CSE 2109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These office hours are group meetings</a:t>
            </a:r>
          </a:p>
          <a:p>
            <a:pPr lvl="1"/>
            <a:r>
              <a:rPr lang="en-US" sz="2200" dirty="0"/>
              <a:t>Ask questions, review material, or just come to listen </a:t>
            </a:r>
          </a:p>
          <a:p>
            <a:pPr lvl="1"/>
            <a:r>
              <a:rPr lang="en-US" sz="2200" dirty="0"/>
              <a:t>Students who attend office hours tend to do better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49740-54D9-7B2E-C23D-6FA2914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</p:spPr>
        <p:txBody>
          <a:bodyPr/>
          <a:lstStyle/>
          <a:p>
            <a:r>
              <a:rPr lang="en-US" dirty="0"/>
              <a:t>Assembly &amp; Machine Code Example: ARM-32 (32-bits)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FDAADF7-7D65-528E-6C0E-EE7415C460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485" y="1477982"/>
            <a:ext cx="11475528" cy="4547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40576-E30C-F799-25DB-881438FD6E23}"/>
              </a:ext>
            </a:extLst>
          </p:cNvPr>
          <p:cNvSpPr/>
          <p:nvPr/>
        </p:nvSpPr>
        <p:spPr>
          <a:xfrm>
            <a:off x="971650" y="5156500"/>
            <a:ext cx="4036423" cy="1135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CF32C-D33C-5AE1-CC7E-00FE9DDA5060}"/>
              </a:ext>
            </a:extLst>
          </p:cNvPr>
          <p:cNvSpPr txBox="1"/>
          <p:nvPr/>
        </p:nvSpPr>
        <p:spPr>
          <a:xfrm>
            <a:off x="4122472" y="739792"/>
            <a:ext cx="444865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Consider an addition statement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R0 = R1 + R3;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7CFAD-D3AB-A783-57E5-8BA606BA5AE4}"/>
              </a:ext>
            </a:extLst>
          </p:cNvPr>
          <p:cNvSpPr txBox="1"/>
          <p:nvPr/>
        </p:nvSpPr>
        <p:spPr>
          <a:xfrm>
            <a:off x="7251027" y="3077435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Assembly Language (human readable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BDE7D-D2E8-12F3-6CB5-0D2FA74D129A}"/>
              </a:ext>
            </a:extLst>
          </p:cNvPr>
          <p:cNvSpPr txBox="1"/>
          <p:nvPr/>
        </p:nvSpPr>
        <p:spPr>
          <a:xfrm>
            <a:off x="7304261" y="4787168"/>
            <a:ext cx="35445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machine code pattern </a:t>
            </a:r>
            <a:r>
              <a:rPr lang="en-US" dirty="0">
                <a:solidFill>
                  <a:schemeClr val="accent6"/>
                </a:solidFill>
              </a:rPr>
              <a:t>in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F3A28-CACE-B3AC-252A-4617BDD281D1}"/>
              </a:ext>
            </a:extLst>
          </p:cNvPr>
          <p:cNvSpPr txBox="1"/>
          <p:nvPr/>
        </p:nvSpPr>
        <p:spPr>
          <a:xfrm>
            <a:off x="4122472" y="6291977"/>
            <a:ext cx="60580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List of Different operations for this type of instruction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D3D1752-EC3A-09C1-1741-158A30DAE4AF}"/>
              </a:ext>
            </a:extLst>
          </p:cNvPr>
          <p:cNvSpPr/>
          <p:nvPr/>
        </p:nvSpPr>
        <p:spPr>
          <a:xfrm>
            <a:off x="6650134" y="5925458"/>
            <a:ext cx="339634" cy="32657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55D50-DC98-0DB6-40E4-4A3BFDDA02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845AB-71FD-656A-215F-5D396A3D83B9}"/>
              </a:ext>
            </a:extLst>
          </p:cNvPr>
          <p:cNvSpPr txBox="1"/>
          <p:nvPr/>
        </p:nvSpPr>
        <p:spPr>
          <a:xfrm>
            <a:off x="971650" y="5368647"/>
            <a:ext cx="272223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Observe there are only enough bits to specify 16 registers</a:t>
            </a:r>
          </a:p>
        </p:txBody>
      </p:sp>
    </p:spTree>
    <p:extLst>
      <p:ext uri="{BB962C8B-B14F-4D97-AF65-F5344CB8AC3E}">
        <p14:creationId xmlns:p14="http://schemas.microsoft.com/office/powerpoint/2010/main" val="10740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Why only 16 Registers &amp; how to access all of memory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2"/>
            <a:ext cx="8639686" cy="3362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Consider a = b + c are operands are in memory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Operation code: </a:t>
            </a:r>
            <a:r>
              <a:rPr lang="en-US" sz="1800" dirty="0"/>
              <a:t>add 			</a:t>
            </a:r>
            <a:r>
              <a:rPr lang="en-US" sz="1800" dirty="0">
                <a:solidFill>
                  <a:srgbClr val="0070C0"/>
                </a:solidFill>
              </a:rPr>
              <a:t>Destination</a:t>
            </a:r>
            <a:r>
              <a:rPr lang="en-US" sz="1800" dirty="0"/>
              <a:t>: a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Operand 1: </a:t>
            </a:r>
            <a:r>
              <a:rPr lang="en-US" sz="1800" dirty="0"/>
              <a:t>b			</a:t>
            </a:r>
            <a:r>
              <a:rPr lang="en-US" sz="1800" dirty="0">
                <a:solidFill>
                  <a:srgbClr val="0070C0"/>
                </a:solidFill>
              </a:rPr>
              <a:t>Operand 2: </a:t>
            </a:r>
            <a:r>
              <a:rPr lang="en-US" sz="18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Aarch32 Instructions </a:t>
            </a:r>
            <a:r>
              <a:rPr lang="en-US" sz="1800" dirty="0"/>
              <a:t>were designed to always be: </a:t>
            </a:r>
            <a:r>
              <a:rPr lang="en-US" sz="18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1800" dirty="0"/>
              <a:t>To address all of memory you must store an </a:t>
            </a:r>
            <a:r>
              <a:rPr lang="en-US" sz="1800" dirty="0">
                <a:solidFill>
                  <a:srgbClr val="FF0000"/>
                </a:solidFill>
              </a:rPr>
              <a:t>address in a register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ARM-32 registers (the contents) are 32-bits (can contain data or an address)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1058154" y="4121441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1201365" y="4513959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907600" y="4492281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3197" y="6397790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1058154" y="4192407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641515" y="4049328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766758" y="447939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616204" y="4488958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9330954" y="475403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574571" y="2796278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sp>
        <p:nvSpPr>
          <p:cNvPr id="67" name="Rectangle 7">
            <a:extLst>
              <a:ext uri="{FF2B5EF4-FFF2-40B4-BE49-F238E27FC236}">
                <a16:creationId xmlns:a16="http://schemas.microsoft.com/office/drawing/2014/main" id="{DE453780-A296-CD88-5AD4-3BF1D40E19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21233" y="460508"/>
            <a:ext cx="1436907" cy="5937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3280180" y="4756645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7377" y="4711650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7016823" y="472843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0502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08" y="-20802"/>
            <a:ext cx="10515600" cy="541263"/>
          </a:xfrm>
        </p:spPr>
        <p:txBody>
          <a:bodyPr/>
          <a:lstStyle/>
          <a:p>
            <a:r>
              <a:rPr lang="en-US" dirty="0"/>
              <a:t>Machine code execution order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1834" y="5610295"/>
            <a:ext cx="10941469" cy="11585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Execution order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: Programs execute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from instructions located in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low address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memory to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high address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memory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stepping 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one machine instruction at a time (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called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execution order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) </a:t>
            </a:r>
            <a:r>
              <a:rPr lang="en-US" sz="2000" b="1" dirty="0">
                <a:solidFill>
                  <a:srgbClr val="F3753F"/>
                </a:solidFill>
                <a:ea typeface="宋体" charset="0"/>
                <a:cs typeface="宋体" charset="0"/>
              </a:rPr>
              <a:t>unless there is a branch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(example: loop, if statement etc.)</a:t>
            </a:r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2BFBA976-C218-10A7-DA9F-CEF5D8B3A87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73714" y="1476150"/>
            <a:ext cx="2114550" cy="365973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 sz="3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1B8C66D5-B50C-BBB1-6F2B-BE695457C83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0032" y="1561770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A0E7E219-7815-DBFC-7A23-05FFBBE1BF5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 rot="21237099">
            <a:off x="4495945" y="4338924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cxnSp>
        <p:nvCxnSpPr>
          <p:cNvPr id="48" name="AutoShape 41">
            <a:extLst>
              <a:ext uri="{FF2B5EF4-FFF2-40B4-BE49-F238E27FC236}">
                <a16:creationId xmlns:a16="http://schemas.microsoft.com/office/drawing/2014/main" id="{F081A765-B163-7F9C-61B0-8439BD2B16D1}"/>
              </a:ext>
            </a:extLst>
          </p:cNvPr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flipV="1">
            <a:off x="4710536" y="1921150"/>
            <a:ext cx="1975958" cy="189260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9" name="AutoShape 41">
            <a:extLst>
              <a:ext uri="{FF2B5EF4-FFF2-40B4-BE49-F238E27FC236}">
                <a16:creationId xmlns:a16="http://schemas.microsoft.com/office/drawing/2014/main" id="{3D52BEBB-5AC2-D07C-477A-95CA4852E6F2}"/>
              </a:ext>
            </a:extLst>
          </p:cNvPr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flipV="1">
            <a:off x="4720116" y="4859353"/>
            <a:ext cx="1871184" cy="173595"/>
          </a:xfrm>
          <a:prstGeom prst="straightConnector1">
            <a:avLst/>
          </a:prstGeom>
          <a:noFill/>
          <a:ln w="76200" cmpd="sng">
            <a:solidFill>
              <a:srgbClr val="CC00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A4A933-C740-FF48-75ED-23936094AC0A}"/>
              </a:ext>
            </a:extLst>
          </p:cNvPr>
          <p:cNvSpPr/>
          <p:nvPr/>
        </p:nvSpPr>
        <p:spPr>
          <a:xfrm>
            <a:off x="6734658" y="1607196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F508B5-BBAA-D8F4-EDE1-C49DCCBBCC33}"/>
              </a:ext>
            </a:extLst>
          </p:cNvPr>
          <p:cNvSpPr/>
          <p:nvPr/>
        </p:nvSpPr>
        <p:spPr>
          <a:xfrm>
            <a:off x="6750282" y="1894366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BA437E2-2C37-1E63-10AB-4D3CB2490A3B}"/>
              </a:ext>
            </a:extLst>
          </p:cNvPr>
          <p:cNvSpPr/>
          <p:nvPr/>
        </p:nvSpPr>
        <p:spPr>
          <a:xfrm>
            <a:off x="6750282" y="2178230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0AE99CF-0D4C-92A0-3A7D-04B3BBB0BC04}"/>
              </a:ext>
            </a:extLst>
          </p:cNvPr>
          <p:cNvSpPr/>
          <p:nvPr/>
        </p:nvSpPr>
        <p:spPr>
          <a:xfrm>
            <a:off x="6752765" y="4128438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404DBE-E59A-5284-C4A8-7273A8D55534}"/>
              </a:ext>
            </a:extLst>
          </p:cNvPr>
          <p:cNvSpPr/>
          <p:nvPr/>
        </p:nvSpPr>
        <p:spPr>
          <a:xfrm>
            <a:off x="6752765" y="4404124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44938A2-D603-CDA2-A5B7-28E6CF80B3CE}"/>
              </a:ext>
            </a:extLst>
          </p:cNvPr>
          <p:cNvSpPr/>
          <p:nvPr/>
        </p:nvSpPr>
        <p:spPr>
          <a:xfrm>
            <a:off x="6752764" y="4683286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993329-8D5A-83E3-5EB5-5D7AABCC6823}"/>
              </a:ext>
            </a:extLst>
          </p:cNvPr>
          <p:cNvSpPr txBox="1"/>
          <p:nvPr/>
        </p:nvSpPr>
        <p:spPr>
          <a:xfrm>
            <a:off x="8488264" y="484828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low</a:t>
            </a:r>
            <a:r>
              <a:rPr lang="en-US" dirty="0">
                <a:solidFill>
                  <a:schemeClr val="accent6"/>
                </a:solidFill>
              </a:rPr>
              <a:t> memory address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85C100C-433B-0C48-F11F-4A8ECA242AD3}"/>
              </a:ext>
            </a:extLst>
          </p:cNvPr>
          <p:cNvSpPr txBox="1"/>
          <p:nvPr/>
        </p:nvSpPr>
        <p:spPr>
          <a:xfrm>
            <a:off x="8478715" y="135346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high</a:t>
            </a:r>
            <a:r>
              <a:rPr lang="en-US" dirty="0">
                <a:solidFill>
                  <a:schemeClr val="accent6"/>
                </a:solidFill>
              </a:rPr>
              <a:t> memory address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FFE69F-3423-7F45-723D-FE2CCC248BB4}"/>
              </a:ext>
            </a:extLst>
          </p:cNvPr>
          <p:cNvSpPr txBox="1"/>
          <p:nvPr/>
        </p:nvSpPr>
        <p:spPr>
          <a:xfrm>
            <a:off x="4889448" y="2793020"/>
            <a:ext cx="119723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machine code program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4EE701F-A9A8-93A5-1F97-1C206AA92BFF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5488067" y="3716350"/>
            <a:ext cx="1246591" cy="48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Up Arrow 78">
            <a:extLst>
              <a:ext uri="{FF2B5EF4-FFF2-40B4-BE49-F238E27FC236}">
                <a16:creationId xmlns:a16="http://schemas.microsoft.com/office/drawing/2014/main" id="{6BF4A8F0-9163-C7FE-577D-75BC98521C30}"/>
              </a:ext>
            </a:extLst>
          </p:cNvPr>
          <p:cNvSpPr/>
          <p:nvPr/>
        </p:nvSpPr>
        <p:spPr>
          <a:xfrm>
            <a:off x="8631622" y="3493853"/>
            <a:ext cx="206078" cy="1433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E9BD770-2652-5D90-5D48-52ACF69242E7}"/>
              </a:ext>
            </a:extLst>
          </p:cNvPr>
          <p:cNvSpPr/>
          <p:nvPr/>
        </p:nvSpPr>
        <p:spPr>
          <a:xfrm>
            <a:off x="6725518" y="354064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A310A8E-7DAE-6D2B-CABA-EE63C6070626}"/>
              </a:ext>
            </a:extLst>
          </p:cNvPr>
          <p:cNvSpPr/>
          <p:nvPr/>
        </p:nvSpPr>
        <p:spPr>
          <a:xfrm>
            <a:off x="6723570" y="383533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#...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46FD002-0004-A110-326D-5D5980DA97DB}"/>
              </a:ext>
            </a:extLst>
          </p:cNvPr>
          <p:cNvSpPr txBox="1"/>
          <p:nvPr/>
        </p:nvSpPr>
        <p:spPr>
          <a:xfrm>
            <a:off x="8830645" y="400246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Direction of execution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4C7498B-7132-034D-EEAA-CAE4B6F070AD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843865" y="1770144"/>
            <a:ext cx="2803776" cy="35492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Regular" charset="0"/>
            </a:endParaRPr>
          </a:p>
        </p:txBody>
      </p:sp>
      <p:sp>
        <p:nvSpPr>
          <p:cNvPr id="4" name="Text Box 45">
            <a:extLst>
              <a:ext uri="{FF2B5EF4-FFF2-40B4-BE49-F238E27FC236}">
                <a16:creationId xmlns:a16="http://schemas.microsoft.com/office/drawing/2014/main" id="{DA61F6C3-2FD0-A647-9990-FF5EA566F32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50170" y="1710582"/>
            <a:ext cx="6635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pPr algn="ctr"/>
            <a:r>
              <a:rPr lang="en-US" sz="3600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8B8A84-4998-5110-11EB-7DDA1C15193A}"/>
              </a:ext>
            </a:extLst>
          </p:cNvPr>
          <p:cNvGrpSpPr/>
          <p:nvPr/>
        </p:nvGrpSpPr>
        <p:grpSpPr>
          <a:xfrm>
            <a:off x="3230125" y="1840347"/>
            <a:ext cx="1367896" cy="2220456"/>
            <a:chOff x="130661" y="-1277915"/>
            <a:chExt cx="1367896" cy="2220456"/>
          </a:xfrm>
        </p:grpSpPr>
        <p:sp>
          <p:nvSpPr>
            <p:cNvPr id="7" name="Text Box 39">
              <a:extLst>
                <a:ext uri="{FF2B5EF4-FFF2-40B4-BE49-F238E27FC236}">
                  <a16:creationId xmlns:a16="http://schemas.microsoft.com/office/drawing/2014/main" id="{D416BC3E-57F2-22B4-B8D8-518658DA2C98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ctr"/>
              <a:r>
                <a:rPr lang="en-US" sz="2200" b="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registers</a:t>
              </a:r>
            </a:p>
          </p:txBody>
        </p:sp>
        <p:cxnSp>
          <p:nvCxnSpPr>
            <p:cNvPr id="10" name="AutoShape 41">
              <a:extLst>
                <a:ext uri="{FF2B5EF4-FFF2-40B4-BE49-F238E27FC236}">
                  <a16:creationId xmlns:a16="http://schemas.microsoft.com/office/drawing/2014/main" id="{1F55014D-6F93-352D-7440-C3D22C611D9E}"/>
                </a:ext>
              </a:extLst>
            </p:cNvPr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mpd="sng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6B6F55-5345-0DE5-2D98-9E2CBBCFD261}"/>
              </a:ext>
            </a:extLst>
          </p:cNvPr>
          <p:cNvGrpSpPr/>
          <p:nvPr/>
        </p:nvGrpSpPr>
        <p:grpSpPr>
          <a:xfrm>
            <a:off x="2114962" y="4404399"/>
            <a:ext cx="2330291" cy="759721"/>
            <a:chOff x="467597" y="1292825"/>
            <a:chExt cx="2330291" cy="759721"/>
          </a:xfrm>
        </p:grpSpPr>
        <p:sp>
          <p:nvSpPr>
            <p:cNvPr id="13" name="Rectangle 38">
              <a:extLst>
                <a:ext uri="{FF2B5EF4-FFF2-40B4-BE49-F238E27FC236}">
                  <a16:creationId xmlns:a16="http://schemas.microsoft.com/office/drawing/2014/main" id="{E1C134CB-996B-D692-534D-760E56232E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 w="12700" cmpd="sng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/>
              <a:r>
                <a:rPr lang="en-US" sz="22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instruction register</a:t>
              </a:r>
            </a:p>
          </p:txBody>
        </p:sp>
        <p:cxnSp>
          <p:nvCxnSpPr>
            <p:cNvPr id="14" name="AutoShape 41">
              <a:extLst>
                <a:ext uri="{FF2B5EF4-FFF2-40B4-BE49-F238E27FC236}">
                  <a16:creationId xmlns:a16="http://schemas.microsoft.com/office/drawing/2014/main" id="{688918B8-B8F8-4140-3A53-1A9C68C918A4}"/>
                </a:ext>
              </a:extLst>
            </p:cNvPr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mpd="sng">
              <a:solidFill>
                <a:srgbClr val="CC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8D8A73-5037-BCDE-1195-2D45D0183A8D}"/>
              </a:ext>
            </a:extLst>
          </p:cNvPr>
          <p:cNvSpPr txBox="1"/>
          <p:nvPr/>
        </p:nvSpPr>
        <p:spPr>
          <a:xfrm>
            <a:off x="2489520" y="4051923"/>
            <a:ext cx="5693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C552F-3EB2-30E2-48EE-9C24C51B0CEC}"/>
              </a:ext>
            </a:extLst>
          </p:cNvPr>
          <p:cNvSpPr txBox="1"/>
          <p:nvPr/>
        </p:nvSpPr>
        <p:spPr>
          <a:xfrm>
            <a:off x="3065912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7F68C-5531-ECEA-AA99-A78E2767A3CA}"/>
              </a:ext>
            </a:extLst>
          </p:cNvPr>
          <p:cNvSpPr txBox="1"/>
          <p:nvPr/>
        </p:nvSpPr>
        <p:spPr>
          <a:xfrm>
            <a:off x="3453200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0B8FD8-7233-C815-71CC-306A9809821F}"/>
              </a:ext>
            </a:extLst>
          </p:cNvPr>
          <p:cNvSpPr txBox="1"/>
          <p:nvPr/>
        </p:nvSpPr>
        <p:spPr>
          <a:xfrm>
            <a:off x="3847540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1D5A-5974-0A45-F1D9-C7B07D422D21}"/>
              </a:ext>
            </a:extLst>
          </p:cNvPr>
          <p:cNvSpPr/>
          <p:nvPr/>
        </p:nvSpPr>
        <p:spPr>
          <a:xfrm>
            <a:off x="3302586" y="221384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DC795B-13DA-22E7-9FAF-2C23E767D294}"/>
              </a:ext>
            </a:extLst>
          </p:cNvPr>
          <p:cNvSpPr/>
          <p:nvPr/>
        </p:nvSpPr>
        <p:spPr>
          <a:xfrm>
            <a:off x="3331418" y="323410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A3D332-BACC-BE23-95C4-8FA7B662ED97}"/>
              </a:ext>
            </a:extLst>
          </p:cNvPr>
          <p:cNvSpPr/>
          <p:nvPr/>
        </p:nvSpPr>
        <p:spPr>
          <a:xfrm>
            <a:off x="3335489" y="300728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19D91D-6027-DE4D-DA38-8EE830412213}"/>
              </a:ext>
            </a:extLst>
          </p:cNvPr>
          <p:cNvSpPr/>
          <p:nvPr/>
        </p:nvSpPr>
        <p:spPr>
          <a:xfrm>
            <a:off x="3331418" y="273325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2808C-CC4E-0094-1A63-24C19752CC63}"/>
              </a:ext>
            </a:extLst>
          </p:cNvPr>
          <p:cNvSpPr txBox="1"/>
          <p:nvPr/>
        </p:nvSpPr>
        <p:spPr>
          <a:xfrm>
            <a:off x="2788990" y="2098029"/>
            <a:ext cx="47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Rn</a:t>
            </a:r>
          </a:p>
          <a:p>
            <a:r>
              <a:rPr lang="en-US" dirty="0">
                <a:solidFill>
                  <a:schemeClr val="accent6"/>
                </a:solidFill>
              </a:rPr>
              <a:t>…</a:t>
            </a:r>
          </a:p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7A5AB7-9ED4-1359-FA5D-658038D0CDD9}"/>
              </a:ext>
            </a:extLst>
          </p:cNvPr>
          <p:cNvSpPr txBox="1"/>
          <p:nvPr/>
        </p:nvSpPr>
        <p:spPr>
          <a:xfrm>
            <a:off x="1935666" y="813439"/>
            <a:ext cx="18389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Address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(Register name)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837809-34EC-00B1-1A1E-5DD1E75918CE}"/>
              </a:ext>
            </a:extLst>
          </p:cNvPr>
          <p:cNvSpPr txBox="1"/>
          <p:nvPr/>
        </p:nvSpPr>
        <p:spPr>
          <a:xfrm>
            <a:off x="3853279" y="589628"/>
            <a:ext cx="110799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Register</a:t>
            </a:r>
          </a:p>
          <a:p>
            <a:r>
              <a:rPr lang="en-US" dirty="0">
                <a:solidFill>
                  <a:schemeClr val="accent1"/>
                </a:solidFill>
              </a:rPr>
              <a:t>Contents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5FD214-FD62-C7C7-EE7B-EF9AF26AB072}"/>
              </a:ext>
            </a:extLst>
          </p:cNvPr>
          <p:cNvCxnSpPr>
            <a:cxnSpLocks/>
          </p:cNvCxnSpPr>
          <p:nvPr/>
        </p:nvCxnSpPr>
        <p:spPr>
          <a:xfrm>
            <a:off x="2972040" y="1464268"/>
            <a:ext cx="47022" cy="5307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3F823A-BCC1-552E-8BCC-760D4C6D52E0}"/>
              </a:ext>
            </a:extLst>
          </p:cNvPr>
          <p:cNvCxnSpPr>
            <a:cxnSpLocks/>
          </p:cNvCxnSpPr>
          <p:nvPr/>
        </p:nvCxnSpPr>
        <p:spPr>
          <a:xfrm flipH="1">
            <a:off x="3998511" y="1250355"/>
            <a:ext cx="190263" cy="651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3D9CB3-1F79-0EB5-C00B-551432AF78DB}"/>
              </a:ext>
            </a:extLst>
          </p:cNvPr>
          <p:cNvSpPr txBox="1"/>
          <p:nvPr/>
        </p:nvSpPr>
        <p:spPr>
          <a:xfrm>
            <a:off x="3630759" y="23351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97EF4-ABA4-B3D2-C5B4-CB750B17398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338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3C4F9B-758D-3F96-8528-E20BC185D344}"/>
              </a:ext>
            </a:extLst>
          </p:cNvPr>
          <p:cNvSpPr/>
          <p:nvPr/>
        </p:nvSpPr>
        <p:spPr>
          <a:xfrm>
            <a:off x="5361138" y="773448"/>
            <a:ext cx="1696331" cy="2906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87E2-FE44-DB65-0834-0CDB39A5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6431"/>
          </a:xfrm>
        </p:spPr>
        <p:txBody>
          <a:bodyPr/>
          <a:lstStyle/>
          <a:p>
            <a:r>
              <a:rPr lang="en-US" dirty="0"/>
              <a:t>From Source to Machine code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78BD75-FAF9-5A1C-8018-CEEA2CB0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7286" y="4183256"/>
            <a:ext cx="11174451" cy="24569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The </a:t>
            </a:r>
            <a:r>
              <a:rPr lang="en-US" sz="2000" b="1" dirty="0"/>
              <a:t>granularity</a:t>
            </a:r>
            <a:r>
              <a:rPr lang="en-US" sz="2000" dirty="0"/>
              <a:t> of </a:t>
            </a:r>
            <a:r>
              <a:rPr lang="en-US" sz="2000" b="1" dirty="0"/>
              <a:t>compilation and assembly </a:t>
            </a:r>
            <a:r>
              <a:rPr lang="en-US" sz="2000" dirty="0"/>
              <a:t>is a </a:t>
            </a:r>
            <a:r>
              <a:rPr lang="en-US" sz="2000" b="1" dirty="0">
                <a:solidFill>
                  <a:schemeClr val="accent1"/>
                </a:solidFill>
              </a:rPr>
              <a:t>single text file </a:t>
            </a:r>
            <a:r>
              <a:rPr lang="en-US" sz="2000" dirty="0">
                <a:solidFill>
                  <a:schemeClr val="accent6"/>
                </a:solidFill>
              </a:rPr>
              <a:t>(called a </a:t>
            </a:r>
            <a:r>
              <a:rPr lang="en-US" sz="2000" b="1" dirty="0">
                <a:solidFill>
                  <a:schemeClr val="accent1"/>
                </a:solidFill>
              </a:rPr>
              <a:t>translation unit</a:t>
            </a:r>
            <a:r>
              <a:rPr lang="en-US" sz="2000" b="1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b="1" dirty="0">
                <a:solidFill>
                  <a:schemeClr val="accent1"/>
                </a:solidFill>
              </a:rPr>
              <a:t>c </a:t>
            </a:r>
            <a:r>
              <a:rPr lang="en-US" sz="2000" dirty="0">
                <a:solidFill>
                  <a:schemeClr val="accent1"/>
                </a:solidFill>
              </a:rPr>
              <a:t>file </a:t>
            </a:r>
            <a:r>
              <a:rPr lang="en-US" sz="2000" dirty="0"/>
              <a:t>is a C </a:t>
            </a:r>
            <a:r>
              <a:rPr lang="en-US" sz="2000" b="1" dirty="0"/>
              <a:t>source</a:t>
            </a:r>
            <a:r>
              <a:rPr lang="en-US" sz="2000" dirty="0"/>
              <a:t> file (</a:t>
            </a:r>
            <a:r>
              <a:rPr lang="en-US" sz="2000" dirty="0" err="1"/>
              <a:t>file.c</a:t>
            </a:r>
            <a:r>
              <a:rPr lang="en-US" sz="2000" dirty="0"/>
              <a:t>)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.S </a:t>
            </a:r>
            <a:r>
              <a:rPr lang="en-US" sz="2000" dirty="0">
                <a:solidFill>
                  <a:schemeClr val="accent1"/>
                </a:solidFill>
              </a:rPr>
              <a:t>file </a:t>
            </a:r>
            <a:r>
              <a:rPr lang="en-US" sz="2000" dirty="0"/>
              <a:t>(upper case S) is a </a:t>
            </a:r>
            <a:r>
              <a:rPr lang="en-US" sz="2000" b="1" dirty="0"/>
              <a:t>human</a:t>
            </a:r>
            <a:r>
              <a:rPr lang="en-US" sz="2000" dirty="0"/>
              <a:t> written </a:t>
            </a:r>
            <a:r>
              <a:rPr lang="en-US" sz="2000" b="1" dirty="0"/>
              <a:t>assembly source </a:t>
            </a:r>
            <a:r>
              <a:rPr lang="en-US" sz="2000" dirty="0"/>
              <a:t>file (</a:t>
            </a:r>
            <a:r>
              <a:rPr lang="en-US" sz="2000" dirty="0" err="1"/>
              <a:t>file.S</a:t>
            </a:r>
            <a:r>
              <a:rPr lang="en-US" sz="2000" dirty="0"/>
              <a:t>)</a:t>
            </a:r>
          </a:p>
          <a:p>
            <a:pPr lvl="1"/>
            <a:r>
              <a:rPr lang="en-US" sz="2000" b="1" dirty="0"/>
              <a:t>.s </a:t>
            </a:r>
            <a:r>
              <a:rPr lang="en-US" sz="2000" dirty="0"/>
              <a:t>file (lower case s) is a </a:t>
            </a:r>
            <a:r>
              <a:rPr lang="en-US" sz="2000" b="1" dirty="0"/>
              <a:t>compiler</a:t>
            </a:r>
            <a:r>
              <a:rPr lang="en-US" sz="2000" dirty="0"/>
              <a:t> generated </a:t>
            </a:r>
            <a:r>
              <a:rPr lang="en-US" sz="2000" b="1" dirty="0"/>
              <a:t>assemble source </a:t>
            </a:r>
            <a:r>
              <a:rPr lang="en-US" sz="2000" dirty="0"/>
              <a:t>file (</a:t>
            </a:r>
            <a:r>
              <a:rPr lang="en-US" sz="2000" dirty="0" err="1"/>
              <a:t>file.s</a:t>
            </a:r>
            <a:r>
              <a:rPr lang="en-US" sz="2000" dirty="0"/>
              <a:t>) </a:t>
            </a:r>
          </a:p>
          <a:p>
            <a:pPr lvl="1"/>
            <a:r>
              <a:rPr lang="en-US" sz="2000" b="1" dirty="0"/>
              <a:t>.o </a:t>
            </a:r>
            <a:r>
              <a:rPr lang="en-US" sz="2000" dirty="0"/>
              <a:t>file is a </a:t>
            </a:r>
            <a:r>
              <a:rPr lang="en-US" sz="2000" b="1" dirty="0"/>
              <a:t>machine code binary</a:t>
            </a:r>
            <a:r>
              <a:rPr lang="en-US" sz="2000" dirty="0"/>
              <a:t> </a:t>
            </a:r>
            <a:r>
              <a:rPr lang="en-US" sz="2000" b="1" dirty="0"/>
              <a:t>(object) </a:t>
            </a:r>
            <a:r>
              <a:rPr lang="en-US" sz="2000" dirty="0"/>
              <a:t>file (</a:t>
            </a:r>
            <a:r>
              <a:rPr lang="en-US" sz="2000" dirty="0" err="1"/>
              <a:t>file.o</a:t>
            </a:r>
            <a:r>
              <a:rPr lang="en-US" sz="2000" dirty="0"/>
              <a:t>)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Multiple </a:t>
            </a:r>
            <a:r>
              <a:rPr lang="en-US" sz="2000" b="1" dirty="0"/>
              <a:t>.o </a:t>
            </a:r>
            <a:r>
              <a:rPr lang="en-US" sz="2000" dirty="0"/>
              <a:t>files are </a:t>
            </a:r>
            <a:r>
              <a:rPr lang="en-US" sz="2000" b="1" dirty="0"/>
              <a:t>combined</a:t>
            </a:r>
            <a:r>
              <a:rPr lang="en-US" sz="2000" dirty="0"/>
              <a:t> (linked) into an </a:t>
            </a:r>
            <a:r>
              <a:rPr lang="en-US" sz="2000" b="1" dirty="0"/>
              <a:t>executable file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605D9-7B13-3456-EBD6-8315A4F7DA4C}"/>
              </a:ext>
            </a:extLst>
          </p:cNvPr>
          <p:cNvSpPr/>
          <p:nvPr/>
        </p:nvSpPr>
        <p:spPr>
          <a:xfrm>
            <a:off x="528281" y="816427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6EE-8E80-B42D-46C4-F204918238A1}"/>
              </a:ext>
            </a:extLst>
          </p:cNvPr>
          <p:cNvSpPr/>
          <p:nvPr/>
        </p:nvSpPr>
        <p:spPr>
          <a:xfrm>
            <a:off x="1882464" y="816426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E7C912-500F-7B96-D83D-FE1462D90F97}"/>
              </a:ext>
            </a:extLst>
          </p:cNvPr>
          <p:cNvSpPr/>
          <p:nvPr/>
        </p:nvSpPr>
        <p:spPr>
          <a:xfrm>
            <a:off x="3410819" y="816426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92393-E928-358F-C0E1-FB80467BC5D9}"/>
              </a:ext>
            </a:extLst>
          </p:cNvPr>
          <p:cNvSpPr/>
          <p:nvPr/>
        </p:nvSpPr>
        <p:spPr>
          <a:xfrm>
            <a:off x="737286" y="2035085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Assembly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AC40B96-EE3E-2BF5-1F6D-E380678873E3}"/>
              </a:ext>
            </a:extLst>
          </p:cNvPr>
          <p:cNvSpPr/>
          <p:nvPr/>
        </p:nvSpPr>
        <p:spPr>
          <a:xfrm>
            <a:off x="987066" y="2955270"/>
            <a:ext cx="2855417" cy="476989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F4324-714D-855D-6831-D769DC68472D}"/>
              </a:ext>
            </a:extLst>
          </p:cNvPr>
          <p:cNvSpPr txBox="1"/>
          <p:nvPr/>
        </p:nvSpPr>
        <p:spPr>
          <a:xfrm>
            <a:off x="5538607" y="757381"/>
            <a:ext cx="12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High level Language</a:t>
            </a:r>
          </a:p>
          <a:p>
            <a:r>
              <a:rPr lang="en-US" dirty="0">
                <a:solidFill>
                  <a:schemeClr val="accent6"/>
                </a:solidFill>
              </a:rPr>
              <a:t>File (text)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EE680-AC05-06A9-069F-22CE68F687F9}"/>
              </a:ext>
            </a:extLst>
          </p:cNvPr>
          <p:cNvSpPr txBox="1"/>
          <p:nvPr/>
        </p:nvSpPr>
        <p:spPr>
          <a:xfrm>
            <a:off x="5431671" y="1992106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Assembly file</a:t>
            </a:r>
          </a:p>
          <a:p>
            <a:r>
              <a:rPr lang="en-US" dirty="0">
                <a:solidFill>
                  <a:schemeClr val="accent6"/>
                </a:solidFill>
              </a:rPr>
              <a:t>(text)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A4F9A-83E9-C025-33AA-645DC5C01684}"/>
              </a:ext>
            </a:extLst>
          </p:cNvPr>
          <p:cNvSpPr txBox="1"/>
          <p:nvPr/>
        </p:nvSpPr>
        <p:spPr>
          <a:xfrm>
            <a:off x="5487437" y="299183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Object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3F23B-7D20-8215-711B-788C2AD0A202}"/>
              </a:ext>
            </a:extLst>
          </p:cNvPr>
          <p:cNvSpPr txBox="1"/>
          <p:nvPr/>
        </p:nvSpPr>
        <p:spPr>
          <a:xfrm>
            <a:off x="3985563" y="155749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726F5-9906-2FF7-6663-E2AC8C8CD925}"/>
              </a:ext>
            </a:extLst>
          </p:cNvPr>
          <p:cNvSpPr txBox="1"/>
          <p:nvPr/>
        </p:nvSpPr>
        <p:spPr>
          <a:xfrm>
            <a:off x="3985562" y="262105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0E4073F-A28B-AFFC-DC7F-D93D501BD0F4}"/>
              </a:ext>
            </a:extLst>
          </p:cNvPr>
          <p:cNvSpPr/>
          <p:nvPr/>
        </p:nvSpPr>
        <p:spPr>
          <a:xfrm>
            <a:off x="3750757" y="155972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088F330-A581-4D3E-BFD7-1AA49994123B}"/>
              </a:ext>
            </a:extLst>
          </p:cNvPr>
          <p:cNvSpPr/>
          <p:nvPr/>
        </p:nvSpPr>
        <p:spPr>
          <a:xfrm>
            <a:off x="2321765" y="157502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1068265-28A2-C6BD-5A6D-A9C2D8613E12}"/>
              </a:ext>
            </a:extLst>
          </p:cNvPr>
          <p:cNvSpPr/>
          <p:nvPr/>
        </p:nvSpPr>
        <p:spPr>
          <a:xfrm>
            <a:off x="909961" y="154312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7A5089C-FE64-C37A-CCA6-4B5BD6E6EFCD}"/>
              </a:ext>
            </a:extLst>
          </p:cNvPr>
          <p:cNvSpPr/>
          <p:nvPr/>
        </p:nvSpPr>
        <p:spPr>
          <a:xfrm>
            <a:off x="2218503" y="2485851"/>
            <a:ext cx="325553" cy="4280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DD544A-8CA2-D6F7-E0BA-769B297B665F}"/>
              </a:ext>
            </a:extLst>
          </p:cNvPr>
          <p:cNvSpPr/>
          <p:nvPr/>
        </p:nvSpPr>
        <p:spPr>
          <a:xfrm>
            <a:off x="7485659" y="738665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5AA5D88-CF8B-F05D-CAF3-E32AA60030E4}"/>
              </a:ext>
            </a:extLst>
          </p:cNvPr>
          <p:cNvSpPr/>
          <p:nvPr/>
        </p:nvSpPr>
        <p:spPr>
          <a:xfrm>
            <a:off x="8839842" y="73866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FE2EC5-D973-0FB3-4F16-7C73497A60F5}"/>
              </a:ext>
            </a:extLst>
          </p:cNvPr>
          <p:cNvSpPr/>
          <p:nvPr/>
        </p:nvSpPr>
        <p:spPr>
          <a:xfrm>
            <a:off x="10368197" y="73866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8D840-64F0-A17D-04E1-294F21C4F324}"/>
              </a:ext>
            </a:extLst>
          </p:cNvPr>
          <p:cNvSpPr/>
          <p:nvPr/>
        </p:nvSpPr>
        <p:spPr>
          <a:xfrm>
            <a:off x="7694664" y="1957323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Assembly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CF882D31-EB90-32D4-E389-011B04A9546C}"/>
              </a:ext>
            </a:extLst>
          </p:cNvPr>
          <p:cNvSpPr/>
          <p:nvPr/>
        </p:nvSpPr>
        <p:spPr>
          <a:xfrm>
            <a:off x="8027692" y="2924418"/>
            <a:ext cx="3026755" cy="504582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 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40EFFF-193E-9D92-FAE3-73B83A30C0C4}"/>
              </a:ext>
            </a:extLst>
          </p:cNvPr>
          <p:cNvSpPr txBox="1"/>
          <p:nvPr/>
        </p:nvSpPr>
        <p:spPr>
          <a:xfrm>
            <a:off x="10942941" y="14797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F992BA-0BCF-A4DC-E4F7-384BA7F9C4F5}"/>
              </a:ext>
            </a:extLst>
          </p:cNvPr>
          <p:cNvSpPr txBox="1"/>
          <p:nvPr/>
        </p:nvSpPr>
        <p:spPr>
          <a:xfrm>
            <a:off x="10942940" y="254328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3F340AF2-A6AA-EACC-3DD4-9FF444BF30A4}"/>
              </a:ext>
            </a:extLst>
          </p:cNvPr>
          <p:cNvSpPr/>
          <p:nvPr/>
        </p:nvSpPr>
        <p:spPr>
          <a:xfrm>
            <a:off x="10708135" y="1481965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950BDF38-7C7B-97E5-1207-C671BB016C80}"/>
              </a:ext>
            </a:extLst>
          </p:cNvPr>
          <p:cNvSpPr/>
          <p:nvPr/>
        </p:nvSpPr>
        <p:spPr>
          <a:xfrm>
            <a:off x="9279143" y="149726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BD0978E-6B56-33F8-4FA7-1B85722F2497}"/>
              </a:ext>
            </a:extLst>
          </p:cNvPr>
          <p:cNvSpPr/>
          <p:nvPr/>
        </p:nvSpPr>
        <p:spPr>
          <a:xfrm>
            <a:off x="7867339" y="146536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082BF81-E484-61BB-9027-C7FD881F7E41}"/>
              </a:ext>
            </a:extLst>
          </p:cNvPr>
          <p:cNvSpPr/>
          <p:nvPr/>
        </p:nvSpPr>
        <p:spPr>
          <a:xfrm>
            <a:off x="9381328" y="243770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68393-3D14-9886-FFE9-639C92A7AB14}"/>
              </a:ext>
            </a:extLst>
          </p:cNvPr>
          <p:cNvSpPr txBox="1"/>
          <p:nvPr/>
        </p:nvSpPr>
        <p:spPr>
          <a:xfrm>
            <a:off x="11927778" y="65695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184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CD5B2-C3E2-E02D-C6EE-1CE1F8B2361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8911" y="3325640"/>
            <a:ext cx="11331909" cy="34523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Each source file (</a:t>
            </a:r>
            <a:r>
              <a:rPr lang="en-US" sz="1800" b="1" dirty="0">
                <a:solidFill>
                  <a:schemeClr val="accent1"/>
                </a:solidFill>
              </a:rPr>
              <a:t>Translation unit) </a:t>
            </a:r>
            <a:r>
              <a:rPr lang="en-US" sz="1800" dirty="0"/>
              <a:t> is compiled (or assembled) independently to an object file</a:t>
            </a:r>
          </a:p>
          <a:p>
            <a:pPr lvl="1"/>
            <a:r>
              <a:rPr lang="en-US" sz="1800" dirty="0"/>
              <a:t>When we </a:t>
            </a:r>
            <a:r>
              <a:rPr lang="en-US" sz="1800" dirty="0">
                <a:solidFill>
                  <a:schemeClr val="accent1"/>
                </a:solidFill>
              </a:rPr>
              <a:t>modify a single file </a:t>
            </a:r>
            <a:r>
              <a:rPr lang="en-US" sz="1800" dirty="0"/>
              <a:t>in a </a:t>
            </a:r>
            <a:r>
              <a:rPr lang="en-US" sz="1800" dirty="0">
                <a:solidFill>
                  <a:schemeClr val="accent3"/>
                </a:solidFill>
              </a:rPr>
              <a:t>multi-source file program</a:t>
            </a:r>
            <a:r>
              <a:rPr lang="en-US" sz="1800" dirty="0"/>
              <a:t>, we want to only </a:t>
            </a:r>
            <a:r>
              <a:rPr lang="en-US" sz="1800" b="1" dirty="0">
                <a:solidFill>
                  <a:srgbClr val="00B050"/>
                </a:solidFill>
              </a:rPr>
              <a:t>recompile</a:t>
            </a:r>
            <a:r>
              <a:rPr lang="en-US" sz="1800" dirty="0">
                <a:solidFill>
                  <a:srgbClr val="00B050"/>
                </a:solidFill>
              </a:rPr>
              <a:t> the </a:t>
            </a:r>
            <a:r>
              <a:rPr lang="en-US" sz="1800" b="1" dirty="0">
                <a:solidFill>
                  <a:srgbClr val="00B050"/>
                </a:solidFill>
              </a:rPr>
              <a:t>file</a:t>
            </a:r>
            <a:r>
              <a:rPr lang="en-US" sz="1800" dirty="0">
                <a:solidFill>
                  <a:srgbClr val="00B050"/>
                </a:solidFill>
              </a:rPr>
              <a:t> that changed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37440"/>
                </a:solidFill>
              </a:rPr>
              <a:t>combine </a:t>
            </a:r>
            <a:r>
              <a:rPr lang="en-US" sz="1800" dirty="0">
                <a:solidFill>
                  <a:schemeClr val="accent6"/>
                </a:solidFill>
              </a:rPr>
              <a:t>it with the </a:t>
            </a:r>
            <a:r>
              <a:rPr lang="en-US" sz="1800" dirty="0">
                <a:solidFill>
                  <a:srgbClr val="F37440"/>
                </a:solidFill>
              </a:rPr>
              <a:t>other already compiled object files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Library file </a:t>
            </a:r>
            <a:r>
              <a:rPr lang="en-US" sz="1800" dirty="0">
                <a:solidFill>
                  <a:schemeClr val="accent6"/>
                </a:solidFill>
              </a:rPr>
              <a:t>(</a:t>
            </a:r>
            <a:r>
              <a:rPr lang="en-US" sz="1800" dirty="0" err="1">
                <a:solidFill>
                  <a:schemeClr val="accent6"/>
                </a:solidFill>
              </a:rPr>
              <a:t>lib</a:t>
            </a:r>
            <a:r>
              <a:rPr lang="en-US" sz="1800" dirty="0" err="1">
                <a:solidFill>
                  <a:srgbClr val="00B050"/>
                </a:solidFill>
              </a:rPr>
              <a:t>XX</a:t>
            </a:r>
            <a:r>
              <a:rPr lang="en-US" sz="1800" dirty="0" err="1">
                <a:solidFill>
                  <a:schemeClr val="accent6"/>
                </a:solidFill>
              </a:rPr>
              <a:t>.a</a:t>
            </a:r>
            <a:r>
              <a:rPr lang="en-US" sz="1800" dirty="0">
                <a:solidFill>
                  <a:schemeClr val="accent6"/>
                </a:solidFill>
              </a:rPr>
              <a:t> – where </a:t>
            </a:r>
            <a:r>
              <a:rPr lang="en-US" sz="1800" dirty="0">
                <a:solidFill>
                  <a:srgbClr val="00B050"/>
                </a:solidFill>
              </a:rPr>
              <a:t>XX</a:t>
            </a:r>
            <a:r>
              <a:rPr lang="en-US" sz="1800" dirty="0">
                <a:solidFill>
                  <a:schemeClr val="accent6"/>
                </a:solidFill>
              </a:rPr>
              <a:t> is the library name) is an </a:t>
            </a:r>
            <a:r>
              <a:rPr lang="en-US" sz="1800" b="1" dirty="0">
                <a:solidFill>
                  <a:schemeClr val="accent6"/>
                </a:solidFill>
              </a:rPr>
              <a:t>aggregation</a:t>
            </a:r>
            <a:r>
              <a:rPr lang="en-US" sz="1800" dirty="0">
                <a:solidFill>
                  <a:schemeClr val="accent6"/>
                </a:solidFill>
              </a:rPr>
              <a:t> of </a:t>
            </a:r>
            <a:r>
              <a:rPr lang="en-US" sz="1800" b="1" dirty="0">
                <a:solidFill>
                  <a:schemeClr val="accent6"/>
                </a:solidFill>
              </a:rPr>
              <a:t>distinct object </a:t>
            </a:r>
            <a:r>
              <a:rPr lang="en-US" sz="1800" dirty="0">
                <a:solidFill>
                  <a:schemeClr val="accent6"/>
                </a:solidFill>
              </a:rPr>
              <a:t>(.o) files </a:t>
            </a:r>
          </a:p>
          <a:p>
            <a:r>
              <a:rPr lang="en-US" sz="1800" dirty="0">
                <a:solidFill>
                  <a:srgbClr val="00B050"/>
                </a:solidFill>
              </a:rPr>
              <a:t>Linker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combines </a:t>
            </a:r>
            <a:r>
              <a:rPr lang="en-US" sz="1800" dirty="0">
                <a:solidFill>
                  <a:schemeClr val="accent6"/>
                </a:solidFill>
              </a:rPr>
              <a:t>all the </a:t>
            </a:r>
            <a:r>
              <a:rPr lang="en-US" sz="1800" dirty="0">
                <a:solidFill>
                  <a:schemeClr val="accent1"/>
                </a:solidFill>
              </a:rPr>
              <a:t>listed object files together </a:t>
            </a:r>
            <a:r>
              <a:rPr lang="en-US" sz="1800" dirty="0">
                <a:solidFill>
                  <a:schemeClr val="accent6"/>
                </a:solidFill>
              </a:rPr>
              <a:t>plus </a:t>
            </a:r>
            <a:r>
              <a:rPr lang="en-US" sz="1800" b="1" dirty="0">
                <a:solidFill>
                  <a:schemeClr val="accent6"/>
                </a:solidFill>
              </a:rPr>
              <a:t>just those object files in libraries </a:t>
            </a:r>
            <a:r>
              <a:rPr lang="en-US" sz="1800" dirty="0">
                <a:solidFill>
                  <a:schemeClr val="accent6"/>
                </a:solidFill>
              </a:rPr>
              <a:t>whose </a:t>
            </a:r>
            <a:r>
              <a:rPr lang="en-US" sz="1800" b="1" dirty="0">
                <a:solidFill>
                  <a:schemeClr val="accent6"/>
                </a:solidFill>
              </a:rPr>
              <a:t>contents are referenced </a:t>
            </a:r>
            <a:endParaRPr lang="en-US" sz="1800" dirty="0">
              <a:solidFill>
                <a:schemeClr val="accent5"/>
              </a:solidFill>
            </a:endParaRP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Example</a:t>
            </a:r>
            <a:r>
              <a:rPr lang="en-US" sz="1800" dirty="0">
                <a:solidFill>
                  <a:schemeClr val="accent6"/>
                </a:solidFill>
              </a:rPr>
              <a:t>: </a:t>
            </a:r>
            <a:r>
              <a:rPr lang="en-US" sz="1800" dirty="0" err="1">
                <a:solidFill>
                  <a:schemeClr val="accent6"/>
                </a:solidFill>
              </a:rPr>
              <a:t>one.c</a:t>
            </a:r>
            <a:r>
              <a:rPr lang="en-US" sz="1800" dirty="0">
                <a:solidFill>
                  <a:schemeClr val="accent6"/>
                </a:solidFill>
              </a:rPr>
              <a:t> and </a:t>
            </a:r>
            <a:r>
              <a:rPr lang="en-US" sz="1800" dirty="0" err="1">
                <a:solidFill>
                  <a:schemeClr val="accent6"/>
                </a:solidFill>
              </a:rPr>
              <a:t>two.c</a:t>
            </a:r>
            <a:r>
              <a:rPr lang="en-US" sz="1800" dirty="0">
                <a:solidFill>
                  <a:schemeClr val="accent6"/>
                </a:solidFill>
              </a:rPr>
              <a:t> call functions contained in func1.o and func3.o (no calls to func2.o or func4.o)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Important: </a:t>
            </a:r>
            <a:r>
              <a:rPr lang="en-US" sz="1800" b="1" dirty="0">
                <a:solidFill>
                  <a:schemeClr val="accent6"/>
                </a:solidFill>
              </a:rPr>
              <a:t>Object files created from C and assembly source can be linked </a:t>
            </a:r>
            <a:r>
              <a:rPr lang="en-US" sz="1800" dirty="0">
                <a:solidFill>
                  <a:schemeClr val="accent6"/>
                </a:solidFill>
              </a:rPr>
              <a:t>(call each other) into a working executable when certain rules are followed (</a:t>
            </a:r>
            <a:r>
              <a:rPr lang="en-US" sz="1800" dirty="0">
                <a:solidFill>
                  <a:schemeClr val="accent1"/>
                </a:solidFill>
              </a:rPr>
              <a:t>we will be doing a lot of this later this quarter</a:t>
            </a:r>
            <a:r>
              <a:rPr lang="en-US" sz="18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5E426C-B94A-EF93-BA6D-2BBE8ED5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011482" cy="473684"/>
          </a:xfrm>
        </p:spPr>
        <p:txBody>
          <a:bodyPr/>
          <a:lstStyle/>
          <a:p>
            <a:r>
              <a:rPr lang="en-US" dirty="0"/>
              <a:t>Linker: Combines object files to create an executable file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0B795A-4A3A-24F5-0A61-E7DDB4E57A1E}"/>
              </a:ext>
            </a:extLst>
          </p:cNvPr>
          <p:cNvSpPr/>
          <p:nvPr/>
        </p:nvSpPr>
        <p:spPr>
          <a:xfrm>
            <a:off x="819759" y="57250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849E2A-333F-27CF-13D7-5D3FCA15DB16}"/>
              </a:ext>
            </a:extLst>
          </p:cNvPr>
          <p:cNvSpPr/>
          <p:nvPr/>
        </p:nvSpPr>
        <p:spPr>
          <a:xfrm>
            <a:off x="598911" y="2420439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BBA7FC-11C1-2073-8B3A-339EA7200562}"/>
              </a:ext>
            </a:extLst>
          </p:cNvPr>
          <p:cNvSpPr/>
          <p:nvPr/>
        </p:nvSpPr>
        <p:spPr>
          <a:xfrm>
            <a:off x="2570633" y="530922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7D5DCD-B6E7-BF8B-CE63-4821F3D4A2B6}"/>
              </a:ext>
            </a:extLst>
          </p:cNvPr>
          <p:cNvSpPr/>
          <p:nvPr/>
        </p:nvSpPr>
        <p:spPr>
          <a:xfrm>
            <a:off x="819759" y="1434739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BAECEC6-B051-77C1-FDCC-D5B67DEADA96}"/>
              </a:ext>
            </a:extLst>
          </p:cNvPr>
          <p:cNvSpPr/>
          <p:nvPr/>
        </p:nvSpPr>
        <p:spPr>
          <a:xfrm>
            <a:off x="2570633" y="1481982"/>
            <a:ext cx="1541418" cy="798454"/>
          </a:xfrm>
          <a:prstGeom prst="parallelogram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9AF5BDA-5698-ECFB-E99A-ABE9AD5D47BB}"/>
              </a:ext>
            </a:extLst>
          </p:cNvPr>
          <p:cNvSpPr/>
          <p:nvPr/>
        </p:nvSpPr>
        <p:spPr>
          <a:xfrm>
            <a:off x="2570633" y="2388651"/>
            <a:ext cx="1541418" cy="79845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three.o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A6AA-399F-2C94-29B5-BAF147FD213C}"/>
              </a:ext>
            </a:extLst>
          </p:cNvPr>
          <p:cNvSpPr/>
          <p:nvPr/>
        </p:nvSpPr>
        <p:spPr>
          <a:xfrm>
            <a:off x="5907100" y="938357"/>
            <a:ext cx="1593668" cy="619586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9D2B9A-5CF5-03FE-C095-CD28402C1D4F}"/>
              </a:ext>
            </a:extLst>
          </p:cNvPr>
          <p:cNvSpPr/>
          <p:nvPr/>
        </p:nvSpPr>
        <p:spPr>
          <a:xfrm>
            <a:off x="6050866" y="1999553"/>
            <a:ext cx="1293223" cy="2847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func1.o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05DF11-D889-9DBB-C855-3CF73CC2828F}"/>
              </a:ext>
            </a:extLst>
          </p:cNvPr>
          <p:cNvSpPr/>
          <p:nvPr/>
        </p:nvSpPr>
        <p:spPr>
          <a:xfrm>
            <a:off x="6050867" y="2307080"/>
            <a:ext cx="1293223" cy="2847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func2.o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BFA28-A4C6-BBD5-38B2-17613F136618}"/>
              </a:ext>
            </a:extLst>
          </p:cNvPr>
          <p:cNvSpPr/>
          <p:nvPr/>
        </p:nvSpPr>
        <p:spPr>
          <a:xfrm>
            <a:off x="6050868" y="2614175"/>
            <a:ext cx="1293223" cy="284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func3.o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0B8783-6B10-1F5C-AE91-EA9B4B84EA51}"/>
              </a:ext>
            </a:extLst>
          </p:cNvPr>
          <p:cNvSpPr/>
          <p:nvPr/>
        </p:nvSpPr>
        <p:spPr>
          <a:xfrm>
            <a:off x="6050869" y="2916681"/>
            <a:ext cx="1293223" cy="2847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func4.o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44489-84EF-B18B-DACB-21CF440B5F6D}"/>
              </a:ext>
            </a:extLst>
          </p:cNvPr>
          <p:cNvSpPr txBox="1"/>
          <p:nvPr/>
        </p:nvSpPr>
        <p:spPr>
          <a:xfrm>
            <a:off x="7708251" y="2523481"/>
            <a:ext cx="263405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Static</a:t>
            </a:r>
          </a:p>
          <a:p>
            <a:r>
              <a:rPr lang="en-US" dirty="0">
                <a:solidFill>
                  <a:schemeClr val="accent1"/>
                </a:solidFill>
              </a:rPr>
              <a:t>Library file (</a:t>
            </a:r>
            <a:r>
              <a:rPr lang="en-US" dirty="0" err="1">
                <a:solidFill>
                  <a:schemeClr val="accent1"/>
                </a:solidFill>
              </a:rPr>
              <a:t>libsample.a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CD4A50-F2F7-F422-7D1C-0BAEF1629CC3}"/>
              </a:ext>
            </a:extLst>
          </p:cNvPr>
          <p:cNvCxnSpPr/>
          <p:nvPr/>
        </p:nvCxnSpPr>
        <p:spPr>
          <a:xfrm>
            <a:off x="4940379" y="783271"/>
            <a:ext cx="0" cy="229770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45366B81-D606-F888-8A78-DBFEA3C9FF81}"/>
              </a:ext>
            </a:extLst>
          </p:cNvPr>
          <p:cNvSpPr/>
          <p:nvPr/>
        </p:nvSpPr>
        <p:spPr>
          <a:xfrm rot="16200000">
            <a:off x="2238696" y="68440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6822792-C4AD-7355-70A1-45E0A0EFBCE7}"/>
              </a:ext>
            </a:extLst>
          </p:cNvPr>
          <p:cNvSpPr/>
          <p:nvPr/>
        </p:nvSpPr>
        <p:spPr>
          <a:xfrm rot="16200000">
            <a:off x="2200527" y="155210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A03AD3C-87A0-FB69-F257-7333427E207A}"/>
              </a:ext>
            </a:extLst>
          </p:cNvPr>
          <p:cNvSpPr/>
          <p:nvPr/>
        </p:nvSpPr>
        <p:spPr>
          <a:xfrm rot="16200000">
            <a:off x="2247296" y="254183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BE054C5-A897-7D46-6D5C-7D78D5F7C009}"/>
              </a:ext>
            </a:extLst>
          </p:cNvPr>
          <p:cNvSpPr/>
          <p:nvPr/>
        </p:nvSpPr>
        <p:spPr>
          <a:xfrm rot="16200000">
            <a:off x="4335272" y="79007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2CB8C7EA-B9F5-D9E2-979F-5CAF897D118B}"/>
              </a:ext>
            </a:extLst>
          </p:cNvPr>
          <p:cNvSpPr/>
          <p:nvPr/>
        </p:nvSpPr>
        <p:spPr>
          <a:xfrm rot="16200000">
            <a:off x="4306416" y="169461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99F8F61C-BDE1-744B-F7BE-71C72D3FCAD1}"/>
              </a:ext>
            </a:extLst>
          </p:cNvPr>
          <p:cNvSpPr/>
          <p:nvPr/>
        </p:nvSpPr>
        <p:spPr>
          <a:xfrm rot="16200000">
            <a:off x="4332298" y="252397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2C339434-41CC-BFE3-2451-0C6E560B1371}"/>
              </a:ext>
            </a:extLst>
          </p:cNvPr>
          <p:cNvSpPr/>
          <p:nvPr/>
        </p:nvSpPr>
        <p:spPr>
          <a:xfrm rot="16200000">
            <a:off x="5339744" y="95918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971A5E3C-63B5-A2A6-455B-D58DC3CF669A}"/>
              </a:ext>
            </a:extLst>
          </p:cNvPr>
          <p:cNvSpPr/>
          <p:nvPr/>
        </p:nvSpPr>
        <p:spPr>
          <a:xfrm rot="10800000">
            <a:off x="6609606" y="155303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EF0C31-DF3F-0703-CC92-94BF1EEE921B}"/>
              </a:ext>
            </a:extLst>
          </p:cNvPr>
          <p:cNvSpPr/>
          <p:nvPr/>
        </p:nvSpPr>
        <p:spPr>
          <a:xfrm>
            <a:off x="8203274" y="1554010"/>
            <a:ext cx="1293223" cy="2847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func1.o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9E10A0-458C-00A2-2130-DADE92CBA75D}"/>
              </a:ext>
            </a:extLst>
          </p:cNvPr>
          <p:cNvSpPr/>
          <p:nvPr/>
        </p:nvSpPr>
        <p:spPr>
          <a:xfrm>
            <a:off x="8203275" y="618808"/>
            <a:ext cx="1293223" cy="28479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one.o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EFB09D-6EAF-A0B6-3512-9B3574665573}"/>
              </a:ext>
            </a:extLst>
          </p:cNvPr>
          <p:cNvSpPr/>
          <p:nvPr/>
        </p:nvSpPr>
        <p:spPr>
          <a:xfrm>
            <a:off x="8203275" y="935808"/>
            <a:ext cx="1293223" cy="284797"/>
          </a:xfrm>
          <a:prstGeom prst="rect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two.o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0A9D52-E50C-BEFD-7E14-308D8F53AA4C}"/>
              </a:ext>
            </a:extLst>
          </p:cNvPr>
          <p:cNvSpPr/>
          <p:nvPr/>
        </p:nvSpPr>
        <p:spPr>
          <a:xfrm>
            <a:off x="8203274" y="1237010"/>
            <a:ext cx="1293223" cy="284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three.o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680148-545E-FF94-3329-E531D3B7E596}"/>
              </a:ext>
            </a:extLst>
          </p:cNvPr>
          <p:cNvSpPr/>
          <p:nvPr/>
        </p:nvSpPr>
        <p:spPr>
          <a:xfrm>
            <a:off x="8203274" y="1853888"/>
            <a:ext cx="1293223" cy="284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func3.o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BDA5D30C-BB3A-A9D3-3BEC-CB3DD30C9BA7}"/>
              </a:ext>
            </a:extLst>
          </p:cNvPr>
          <p:cNvSpPr/>
          <p:nvPr/>
        </p:nvSpPr>
        <p:spPr>
          <a:xfrm rot="16200000">
            <a:off x="7845656" y="102719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1549AB-AEA9-C7E6-CAC1-0E6ED9C64B8B}"/>
              </a:ext>
            </a:extLst>
          </p:cNvPr>
          <p:cNvSpPr txBox="1"/>
          <p:nvPr/>
        </p:nvSpPr>
        <p:spPr>
          <a:xfrm>
            <a:off x="9921124" y="1006210"/>
            <a:ext cx="168507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Executable file</a:t>
            </a:r>
          </a:p>
          <a:p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a.out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BC929-4B9F-16B5-F251-B835F5BC74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2AD4E510-B343-FD05-1DD0-8613798D4981}"/>
              </a:ext>
            </a:extLst>
          </p:cNvPr>
          <p:cNvSpPr/>
          <p:nvPr/>
        </p:nvSpPr>
        <p:spPr>
          <a:xfrm>
            <a:off x="7450466" y="2756573"/>
            <a:ext cx="242783" cy="3090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401FFBBE-986F-41CA-CC3E-E12E43C715A3}"/>
              </a:ext>
            </a:extLst>
          </p:cNvPr>
          <p:cNvSpPr/>
          <p:nvPr/>
        </p:nvSpPr>
        <p:spPr>
          <a:xfrm>
            <a:off x="9678340" y="1199466"/>
            <a:ext cx="242783" cy="3090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3C4F9B-758D-3F96-8528-E20BC185D344}"/>
              </a:ext>
            </a:extLst>
          </p:cNvPr>
          <p:cNvSpPr/>
          <p:nvPr/>
        </p:nvSpPr>
        <p:spPr>
          <a:xfrm>
            <a:off x="5140697" y="437604"/>
            <a:ext cx="1685077" cy="5860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87E2-FE44-DB65-0834-0CDB39A5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390085"/>
          </a:xfrm>
        </p:spPr>
        <p:txBody>
          <a:bodyPr/>
          <a:lstStyle/>
          <a:p>
            <a:r>
              <a:rPr lang="en-US" dirty="0"/>
              <a:t>From Source to Execution: Different ISA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605D9-7B13-3456-EBD6-8315A4F7DA4C}"/>
              </a:ext>
            </a:extLst>
          </p:cNvPr>
          <p:cNvSpPr/>
          <p:nvPr/>
        </p:nvSpPr>
        <p:spPr>
          <a:xfrm>
            <a:off x="504889" y="43760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6EE-8E80-B42D-46C4-F204918238A1}"/>
              </a:ext>
            </a:extLst>
          </p:cNvPr>
          <p:cNvSpPr/>
          <p:nvPr/>
        </p:nvSpPr>
        <p:spPr>
          <a:xfrm>
            <a:off x="1859072" y="437603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E7C912-500F-7B96-D83D-FE1462D90F97}"/>
              </a:ext>
            </a:extLst>
          </p:cNvPr>
          <p:cNvSpPr/>
          <p:nvPr/>
        </p:nvSpPr>
        <p:spPr>
          <a:xfrm>
            <a:off x="3387427" y="437603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92393-E928-358F-C0E1-FB80467BC5D9}"/>
              </a:ext>
            </a:extLst>
          </p:cNvPr>
          <p:cNvSpPr/>
          <p:nvPr/>
        </p:nvSpPr>
        <p:spPr>
          <a:xfrm>
            <a:off x="713894" y="1656262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Assembly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AC40B96-EE3E-2BF5-1F6D-E380678873E3}"/>
              </a:ext>
            </a:extLst>
          </p:cNvPr>
          <p:cNvSpPr/>
          <p:nvPr/>
        </p:nvSpPr>
        <p:spPr>
          <a:xfrm>
            <a:off x="2532260" y="2623357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F4324-714D-855D-6831-D769DC68472D}"/>
              </a:ext>
            </a:extLst>
          </p:cNvPr>
          <p:cNvSpPr txBox="1"/>
          <p:nvPr/>
        </p:nvSpPr>
        <p:spPr>
          <a:xfrm>
            <a:off x="5318166" y="421537"/>
            <a:ext cx="12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High level Language</a:t>
            </a:r>
          </a:p>
          <a:p>
            <a:r>
              <a:rPr lang="en-US" dirty="0">
                <a:solidFill>
                  <a:schemeClr val="accent6"/>
                </a:solidFill>
              </a:rPr>
              <a:t>File (text)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EE680-AC05-06A9-069F-22CE68F687F9}"/>
              </a:ext>
            </a:extLst>
          </p:cNvPr>
          <p:cNvSpPr txBox="1"/>
          <p:nvPr/>
        </p:nvSpPr>
        <p:spPr>
          <a:xfrm>
            <a:off x="5211230" y="165626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Assembly file</a:t>
            </a:r>
          </a:p>
          <a:p>
            <a:r>
              <a:rPr lang="en-US" dirty="0">
                <a:solidFill>
                  <a:schemeClr val="accent6"/>
                </a:solidFill>
              </a:rPr>
              <a:t>(text)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A4F9A-83E9-C025-33AA-645DC5C01684}"/>
              </a:ext>
            </a:extLst>
          </p:cNvPr>
          <p:cNvSpPr txBox="1"/>
          <p:nvPr/>
        </p:nvSpPr>
        <p:spPr>
          <a:xfrm>
            <a:off x="5266996" y="26559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Object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52A5636-6F1D-BDB5-4E27-6F5CEEF154BA}"/>
              </a:ext>
            </a:extLst>
          </p:cNvPr>
          <p:cNvSpPr/>
          <p:nvPr/>
        </p:nvSpPr>
        <p:spPr>
          <a:xfrm>
            <a:off x="258236" y="3233056"/>
            <a:ext cx="1541418" cy="587271"/>
          </a:xfrm>
          <a:prstGeom prst="parallelogram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D0FE6DA-D87E-D8F6-49F3-2D141E8E0455}"/>
              </a:ext>
            </a:extLst>
          </p:cNvPr>
          <p:cNvSpPr/>
          <p:nvPr/>
        </p:nvSpPr>
        <p:spPr>
          <a:xfrm>
            <a:off x="155910" y="3866048"/>
            <a:ext cx="1541418" cy="587271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6CFF37D-F6EB-F990-9AA1-D72B9183411F}"/>
              </a:ext>
            </a:extLst>
          </p:cNvPr>
          <p:cNvSpPr/>
          <p:nvPr/>
        </p:nvSpPr>
        <p:spPr>
          <a:xfrm>
            <a:off x="133390" y="4499040"/>
            <a:ext cx="1541418" cy="587271"/>
          </a:xfrm>
          <a:prstGeom prst="parallelogram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15C83-967A-CFE8-19B2-2466DCABB756}"/>
              </a:ext>
            </a:extLst>
          </p:cNvPr>
          <p:cNvSpPr txBox="1"/>
          <p:nvPr/>
        </p:nvSpPr>
        <p:spPr>
          <a:xfrm>
            <a:off x="93206" y="5125775"/>
            <a:ext cx="187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file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7F1C8-FAFB-9D46-FBA4-B15044DCC7A0}"/>
              </a:ext>
            </a:extLst>
          </p:cNvPr>
          <p:cNvSpPr/>
          <p:nvPr/>
        </p:nvSpPr>
        <p:spPr>
          <a:xfrm>
            <a:off x="2674043" y="4907150"/>
            <a:ext cx="722602" cy="4637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0F6FA-D47A-5B94-C005-E328D1DEFF13}"/>
              </a:ext>
            </a:extLst>
          </p:cNvPr>
          <p:cNvSpPr/>
          <p:nvPr/>
        </p:nvSpPr>
        <p:spPr>
          <a:xfrm>
            <a:off x="2674043" y="5370881"/>
            <a:ext cx="722602" cy="4637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D5888C-597E-9F9A-EEC2-6EF324682F6C}"/>
              </a:ext>
            </a:extLst>
          </p:cNvPr>
          <p:cNvSpPr/>
          <p:nvPr/>
        </p:nvSpPr>
        <p:spPr>
          <a:xfrm>
            <a:off x="2674043" y="5834612"/>
            <a:ext cx="722602" cy="463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FBFD4-8A59-C812-A9CF-644BD0D093B0}"/>
              </a:ext>
            </a:extLst>
          </p:cNvPr>
          <p:cNvSpPr txBox="1"/>
          <p:nvPr/>
        </p:nvSpPr>
        <p:spPr>
          <a:xfrm>
            <a:off x="5140697" y="53403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Executable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3F23B-7D20-8215-711B-788C2AD0A202}"/>
              </a:ext>
            </a:extLst>
          </p:cNvPr>
          <p:cNvSpPr txBox="1"/>
          <p:nvPr/>
        </p:nvSpPr>
        <p:spPr>
          <a:xfrm>
            <a:off x="3962171" y="117867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726F5-9906-2FF7-6663-E2AC8C8CD925}"/>
              </a:ext>
            </a:extLst>
          </p:cNvPr>
          <p:cNvSpPr txBox="1"/>
          <p:nvPr/>
        </p:nvSpPr>
        <p:spPr>
          <a:xfrm>
            <a:off x="3962170" y="224222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0E4073F-A28B-AFFC-DC7F-D93D501BD0F4}"/>
              </a:ext>
            </a:extLst>
          </p:cNvPr>
          <p:cNvSpPr/>
          <p:nvPr/>
        </p:nvSpPr>
        <p:spPr>
          <a:xfrm>
            <a:off x="3727365" y="118090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088F330-A581-4D3E-BFD7-1AA49994123B}"/>
              </a:ext>
            </a:extLst>
          </p:cNvPr>
          <p:cNvSpPr/>
          <p:nvPr/>
        </p:nvSpPr>
        <p:spPr>
          <a:xfrm>
            <a:off x="2298373" y="119620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1068265-28A2-C6BD-5A6D-A9C2D8613E12}"/>
              </a:ext>
            </a:extLst>
          </p:cNvPr>
          <p:cNvSpPr/>
          <p:nvPr/>
        </p:nvSpPr>
        <p:spPr>
          <a:xfrm>
            <a:off x="886569" y="116430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CA31DE-6C22-00B9-4620-1815DAE17B7D}"/>
              </a:ext>
            </a:extLst>
          </p:cNvPr>
          <p:cNvSpPr txBox="1"/>
          <p:nvPr/>
        </p:nvSpPr>
        <p:spPr>
          <a:xfrm>
            <a:off x="3949599" y="396924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linker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7A5089C-FE64-C37A-CCA6-4B5BD6E6EFCD}"/>
              </a:ext>
            </a:extLst>
          </p:cNvPr>
          <p:cNvSpPr/>
          <p:nvPr/>
        </p:nvSpPr>
        <p:spPr>
          <a:xfrm>
            <a:off x="3315136" y="214280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243460D9-DE92-0482-F4BF-85D080074874}"/>
              </a:ext>
            </a:extLst>
          </p:cNvPr>
          <p:cNvSpPr/>
          <p:nvPr/>
        </p:nvSpPr>
        <p:spPr>
          <a:xfrm>
            <a:off x="3003888" y="3419790"/>
            <a:ext cx="175741" cy="50538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D01C464A-613B-3E40-D685-6B976A397986}"/>
              </a:ext>
            </a:extLst>
          </p:cNvPr>
          <p:cNvSpPr/>
          <p:nvPr/>
        </p:nvSpPr>
        <p:spPr>
          <a:xfrm rot="16200000">
            <a:off x="2164404" y="3530129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4DE95D8B-1C96-EE65-EE4D-FB8A2E3762BC}"/>
              </a:ext>
            </a:extLst>
          </p:cNvPr>
          <p:cNvSpPr/>
          <p:nvPr/>
        </p:nvSpPr>
        <p:spPr>
          <a:xfrm rot="17752686">
            <a:off x="2263536" y="3062287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A30734F0-52DD-0700-D97E-CBBDF2AB01B8}"/>
              </a:ext>
            </a:extLst>
          </p:cNvPr>
          <p:cNvSpPr/>
          <p:nvPr/>
        </p:nvSpPr>
        <p:spPr>
          <a:xfrm rot="15054088">
            <a:off x="2170897" y="3921756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3" name="Plus 32">
            <a:extLst>
              <a:ext uri="{FF2B5EF4-FFF2-40B4-BE49-F238E27FC236}">
                <a16:creationId xmlns:a16="http://schemas.microsoft.com/office/drawing/2014/main" id="{177DEB83-D5CE-371C-48A2-731D2AC933E7}"/>
              </a:ext>
            </a:extLst>
          </p:cNvPr>
          <p:cNvSpPr/>
          <p:nvPr/>
        </p:nvSpPr>
        <p:spPr>
          <a:xfrm>
            <a:off x="2907085" y="3957202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CC8A5A1F-B589-7C82-615D-6715D6077452}"/>
              </a:ext>
            </a:extLst>
          </p:cNvPr>
          <p:cNvSpPr/>
          <p:nvPr/>
        </p:nvSpPr>
        <p:spPr>
          <a:xfrm>
            <a:off x="3003887" y="4490619"/>
            <a:ext cx="175741" cy="369332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5" name="Donut 34">
            <a:extLst>
              <a:ext uri="{FF2B5EF4-FFF2-40B4-BE49-F238E27FC236}">
                <a16:creationId xmlns:a16="http://schemas.microsoft.com/office/drawing/2014/main" id="{82D9E634-4A15-5836-7944-772F536A5391}"/>
              </a:ext>
            </a:extLst>
          </p:cNvPr>
          <p:cNvSpPr/>
          <p:nvPr/>
        </p:nvSpPr>
        <p:spPr>
          <a:xfrm>
            <a:off x="2844473" y="3915603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DD544A-8CA2-D6F7-E0BA-769B297B665F}"/>
              </a:ext>
            </a:extLst>
          </p:cNvPr>
          <p:cNvSpPr/>
          <p:nvPr/>
        </p:nvSpPr>
        <p:spPr>
          <a:xfrm>
            <a:off x="7462267" y="35984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5AA5D88-CF8B-F05D-CAF3-E32AA60030E4}"/>
              </a:ext>
            </a:extLst>
          </p:cNvPr>
          <p:cNvSpPr/>
          <p:nvPr/>
        </p:nvSpPr>
        <p:spPr>
          <a:xfrm>
            <a:off x="8816450" y="359841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FE2EC5-D973-0FB3-4F16-7C73497A60F5}"/>
              </a:ext>
            </a:extLst>
          </p:cNvPr>
          <p:cNvSpPr/>
          <p:nvPr/>
        </p:nvSpPr>
        <p:spPr>
          <a:xfrm>
            <a:off x="10344805" y="359841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8D840-64F0-A17D-04E1-294F21C4F324}"/>
              </a:ext>
            </a:extLst>
          </p:cNvPr>
          <p:cNvSpPr/>
          <p:nvPr/>
        </p:nvSpPr>
        <p:spPr>
          <a:xfrm>
            <a:off x="7671272" y="1578500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Assembly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CF882D31-EB90-32D4-E389-011B04A9546C}"/>
              </a:ext>
            </a:extLst>
          </p:cNvPr>
          <p:cNvSpPr/>
          <p:nvPr/>
        </p:nvSpPr>
        <p:spPr>
          <a:xfrm>
            <a:off x="9489638" y="2545595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 code</a:t>
            </a:r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B90B94E0-8CD1-B308-B293-FB391019A30C}"/>
              </a:ext>
            </a:extLst>
          </p:cNvPr>
          <p:cNvSpPr/>
          <p:nvPr/>
        </p:nvSpPr>
        <p:spPr>
          <a:xfrm>
            <a:off x="7215614" y="3155294"/>
            <a:ext cx="1541418" cy="587271"/>
          </a:xfrm>
          <a:prstGeom prst="parallelogram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62C299D7-5D2B-8BAF-65D4-072A296000B1}"/>
              </a:ext>
            </a:extLst>
          </p:cNvPr>
          <p:cNvSpPr/>
          <p:nvPr/>
        </p:nvSpPr>
        <p:spPr>
          <a:xfrm>
            <a:off x="7113288" y="3788286"/>
            <a:ext cx="1541418" cy="587271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99CF2FB0-5547-572D-DA66-667987DAC147}"/>
              </a:ext>
            </a:extLst>
          </p:cNvPr>
          <p:cNvSpPr/>
          <p:nvPr/>
        </p:nvSpPr>
        <p:spPr>
          <a:xfrm>
            <a:off x="7090768" y="4421278"/>
            <a:ext cx="1541418" cy="587271"/>
          </a:xfrm>
          <a:prstGeom prst="parallelogram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DCFF37-B58F-DEB2-3916-8B8E5DF01507}"/>
              </a:ext>
            </a:extLst>
          </p:cNvPr>
          <p:cNvSpPr txBox="1"/>
          <p:nvPr/>
        </p:nvSpPr>
        <p:spPr>
          <a:xfrm>
            <a:off x="7113288" y="5010497"/>
            <a:ext cx="159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file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3C2AAB-DAF1-911D-DD66-3FA1DE90807B}"/>
              </a:ext>
            </a:extLst>
          </p:cNvPr>
          <p:cNvSpPr/>
          <p:nvPr/>
        </p:nvSpPr>
        <p:spPr>
          <a:xfrm>
            <a:off x="9631421" y="4829388"/>
            <a:ext cx="722602" cy="4637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264B10-77DD-2220-AA04-2A4DBC05F2FE}"/>
              </a:ext>
            </a:extLst>
          </p:cNvPr>
          <p:cNvSpPr/>
          <p:nvPr/>
        </p:nvSpPr>
        <p:spPr>
          <a:xfrm>
            <a:off x="9631421" y="5293119"/>
            <a:ext cx="722602" cy="4637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108D48-5D8C-06F4-B775-DFBD6169B0E8}"/>
              </a:ext>
            </a:extLst>
          </p:cNvPr>
          <p:cNvSpPr/>
          <p:nvPr/>
        </p:nvSpPr>
        <p:spPr>
          <a:xfrm>
            <a:off x="9631421" y="5756850"/>
            <a:ext cx="722602" cy="463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40EFFF-193E-9D92-FAE3-73B83A30C0C4}"/>
              </a:ext>
            </a:extLst>
          </p:cNvPr>
          <p:cNvSpPr txBox="1"/>
          <p:nvPr/>
        </p:nvSpPr>
        <p:spPr>
          <a:xfrm>
            <a:off x="10919549" y="11009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F992BA-0BCF-A4DC-E4F7-384BA7F9C4F5}"/>
              </a:ext>
            </a:extLst>
          </p:cNvPr>
          <p:cNvSpPr txBox="1"/>
          <p:nvPr/>
        </p:nvSpPr>
        <p:spPr>
          <a:xfrm>
            <a:off x="10919548" y="216446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3F340AF2-A6AA-EACC-3DD4-9FF444BF30A4}"/>
              </a:ext>
            </a:extLst>
          </p:cNvPr>
          <p:cNvSpPr/>
          <p:nvPr/>
        </p:nvSpPr>
        <p:spPr>
          <a:xfrm>
            <a:off x="10684743" y="110314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950BDF38-7C7B-97E5-1207-C671BB016C80}"/>
              </a:ext>
            </a:extLst>
          </p:cNvPr>
          <p:cNvSpPr/>
          <p:nvPr/>
        </p:nvSpPr>
        <p:spPr>
          <a:xfrm>
            <a:off x="9255751" y="111844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BD0978E-6B56-33F8-4FA7-1B85722F2497}"/>
              </a:ext>
            </a:extLst>
          </p:cNvPr>
          <p:cNvSpPr/>
          <p:nvPr/>
        </p:nvSpPr>
        <p:spPr>
          <a:xfrm>
            <a:off x="7843947" y="108654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405AE4-6437-F286-17A4-4FFE01E85415}"/>
              </a:ext>
            </a:extLst>
          </p:cNvPr>
          <p:cNvSpPr txBox="1"/>
          <p:nvPr/>
        </p:nvSpPr>
        <p:spPr>
          <a:xfrm>
            <a:off x="10906977" y="38914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linker</a:t>
            </a: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082BF81-E484-61BB-9027-C7FD881F7E41}"/>
              </a:ext>
            </a:extLst>
          </p:cNvPr>
          <p:cNvSpPr/>
          <p:nvPr/>
        </p:nvSpPr>
        <p:spPr>
          <a:xfrm>
            <a:off x="10272514" y="206504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8D975E4F-69B0-A869-986B-C32338C0683B}"/>
              </a:ext>
            </a:extLst>
          </p:cNvPr>
          <p:cNvSpPr/>
          <p:nvPr/>
        </p:nvSpPr>
        <p:spPr>
          <a:xfrm>
            <a:off x="9961266" y="3342028"/>
            <a:ext cx="175741" cy="50538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96884771-E00C-8739-E968-45A387AC23B4}"/>
              </a:ext>
            </a:extLst>
          </p:cNvPr>
          <p:cNvSpPr/>
          <p:nvPr/>
        </p:nvSpPr>
        <p:spPr>
          <a:xfrm rot="16200000">
            <a:off x="9121782" y="3452367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4F3DD5A2-9B72-EBDB-D77B-EC8A6A168D8E}"/>
              </a:ext>
            </a:extLst>
          </p:cNvPr>
          <p:cNvSpPr/>
          <p:nvPr/>
        </p:nvSpPr>
        <p:spPr>
          <a:xfrm rot="17752686">
            <a:off x="9220914" y="2984525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D9E8ED7A-5A81-DC94-5700-239FF832AC68}"/>
              </a:ext>
            </a:extLst>
          </p:cNvPr>
          <p:cNvSpPr/>
          <p:nvPr/>
        </p:nvSpPr>
        <p:spPr>
          <a:xfrm rot="15054088">
            <a:off x="9128275" y="3843994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0" name="Plus 59">
            <a:extLst>
              <a:ext uri="{FF2B5EF4-FFF2-40B4-BE49-F238E27FC236}">
                <a16:creationId xmlns:a16="http://schemas.microsoft.com/office/drawing/2014/main" id="{806AF879-B993-A1C4-D328-4473BD75BBFE}"/>
              </a:ext>
            </a:extLst>
          </p:cNvPr>
          <p:cNvSpPr/>
          <p:nvPr/>
        </p:nvSpPr>
        <p:spPr>
          <a:xfrm>
            <a:off x="9864463" y="3879440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4D50DA66-DF32-083D-F62A-2CDB4F0D0C49}"/>
              </a:ext>
            </a:extLst>
          </p:cNvPr>
          <p:cNvSpPr/>
          <p:nvPr/>
        </p:nvSpPr>
        <p:spPr>
          <a:xfrm>
            <a:off x="9961265" y="4412857"/>
            <a:ext cx="175741" cy="369332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2" name="Donut 61">
            <a:extLst>
              <a:ext uri="{FF2B5EF4-FFF2-40B4-BE49-F238E27FC236}">
                <a16:creationId xmlns:a16="http://schemas.microsoft.com/office/drawing/2014/main" id="{42C27CA4-AE66-6B94-FAE6-8521D0904D3F}"/>
              </a:ext>
            </a:extLst>
          </p:cNvPr>
          <p:cNvSpPr/>
          <p:nvPr/>
        </p:nvSpPr>
        <p:spPr>
          <a:xfrm>
            <a:off x="9801851" y="3837841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267D28-CFFB-A9D3-DDBA-0D4709B986D6}"/>
              </a:ext>
            </a:extLst>
          </p:cNvPr>
          <p:cNvSpPr txBox="1"/>
          <p:nvPr/>
        </p:nvSpPr>
        <p:spPr>
          <a:xfrm>
            <a:off x="3431796" y="5289211"/>
            <a:ext cx="15732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arm executable on </a:t>
            </a:r>
            <a:r>
              <a:rPr lang="en-US" dirty="0" err="1">
                <a:solidFill>
                  <a:schemeClr val="accent1"/>
                </a:solidFill>
              </a:rPr>
              <a:t>linux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9F8979-57A7-880A-E249-477F505AE67D}"/>
              </a:ext>
            </a:extLst>
          </p:cNvPr>
          <p:cNvSpPr txBox="1"/>
          <p:nvPr/>
        </p:nvSpPr>
        <p:spPr>
          <a:xfrm>
            <a:off x="10405100" y="5103399"/>
            <a:ext cx="15732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intel executable on </a:t>
            </a:r>
            <a:r>
              <a:rPr lang="en-US" dirty="0" err="1">
                <a:solidFill>
                  <a:schemeClr val="accent1"/>
                </a:solidFill>
              </a:rPr>
              <a:t>linux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AE682-DE83-9183-8042-4F3A3EB531D8}"/>
              </a:ext>
            </a:extLst>
          </p:cNvPr>
          <p:cNvSpPr txBox="1"/>
          <p:nvPr/>
        </p:nvSpPr>
        <p:spPr>
          <a:xfrm>
            <a:off x="1097412" y="6385415"/>
            <a:ext cx="36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Pi-cluster system (all CSE30 PA's)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A36855-1EE7-4405-AFF6-132B2D82E84B}"/>
              </a:ext>
            </a:extLst>
          </p:cNvPr>
          <p:cNvSpPr txBox="1"/>
          <p:nvPr/>
        </p:nvSpPr>
        <p:spPr>
          <a:xfrm>
            <a:off x="9490001" y="639274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ieng6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A8AAB-CC8A-FE5C-310E-18D0D49756F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134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6">
            <a:extLst>
              <a:ext uri="{FF2B5EF4-FFF2-40B4-BE49-F238E27FC236}">
                <a16:creationId xmlns:a16="http://schemas.microsoft.com/office/drawing/2014/main" id="{137EBFDB-6564-3A0D-68A6-84F7815F597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682665" y="4293359"/>
            <a:ext cx="1390332" cy="2129175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48182-39EF-5C38-5266-AECAE404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01" y="101951"/>
            <a:ext cx="10515600" cy="609242"/>
          </a:xfrm>
        </p:spPr>
        <p:txBody>
          <a:bodyPr/>
          <a:lstStyle/>
          <a:p>
            <a:r>
              <a:rPr lang="en-US" dirty="0"/>
              <a:t>From Source code to Execution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4FC6D-D038-8013-0829-F18AB51CDE9B}"/>
              </a:ext>
            </a:extLst>
          </p:cNvPr>
          <p:cNvSpPr txBox="1"/>
          <p:nvPr/>
        </p:nvSpPr>
        <p:spPr>
          <a:xfrm>
            <a:off x="302159" y="743252"/>
            <a:ext cx="8236481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cat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 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("Hello!\n");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-c -S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ls -ls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total 8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109 Mar 14 15:57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725 Mar 14 15:58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ls -ls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total 16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rwxr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xr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-x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7708 Mar 14 15:58 </a:t>
            </a:r>
            <a:r>
              <a:rPr lang="en-US" b="1" dirty="0" err="1">
                <a:solidFill>
                  <a:srgbClr val="2FB41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109 Mar 14 15:57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725 Mar 14 15:58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Hello!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08FE0-B33E-5EE4-7797-89E2E9A5E6C8}"/>
              </a:ext>
            </a:extLst>
          </p:cNvPr>
          <p:cNvSpPr txBox="1"/>
          <p:nvPr/>
        </p:nvSpPr>
        <p:spPr>
          <a:xfrm>
            <a:off x="10245375" y="3845573"/>
            <a:ext cx="19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loader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E500D-6C62-1C35-F3CD-69F263D9D752}"/>
              </a:ext>
            </a:extLst>
          </p:cNvPr>
          <p:cNvSpPr txBox="1"/>
          <p:nvPr/>
        </p:nvSpPr>
        <p:spPr>
          <a:xfrm>
            <a:off x="9098214" y="641405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disk file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08EF3A81-B67A-9512-2240-2C9DC3DBA8F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538652" y="1438817"/>
            <a:ext cx="1143000" cy="1143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2C104DA-3F95-D558-FB0C-E7DD97FC262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13509" y="611984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AutoShape 4">
            <a:extLst>
              <a:ext uri="{FF2B5EF4-FFF2-40B4-BE49-F238E27FC236}">
                <a16:creationId xmlns:a16="http://schemas.microsoft.com/office/drawing/2014/main" id="{FB73C04C-8012-D21D-62DA-022716876E2A}"/>
              </a:ext>
            </a:extLst>
          </p:cNvPr>
          <p:cNvCxnSpPr>
            <a:cxnSpLocks noChangeShapeType="1"/>
            <a:stCxn id="13" idx="7"/>
            <a:endCxn id="14" idx="1"/>
          </p:cNvCxnSpPr>
          <p:nvPr>
            <p:custDataLst>
              <p:tags r:id="rId4"/>
            </p:custDataLst>
          </p:nvPr>
        </p:nvCxnSpPr>
        <p:spPr bwMode="auto">
          <a:xfrm flipV="1">
            <a:off x="9514264" y="1183484"/>
            <a:ext cx="999245" cy="422721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E89C41-ADF8-CF3A-A0E8-6D5AD2FF861C}"/>
              </a:ext>
            </a:extLst>
          </p:cNvPr>
          <p:cNvGrpSpPr/>
          <p:nvPr/>
        </p:nvGrpSpPr>
        <p:grpSpPr>
          <a:xfrm>
            <a:off x="9100732" y="5008340"/>
            <a:ext cx="782401" cy="1207093"/>
            <a:chOff x="8394024" y="3800423"/>
            <a:chExt cx="722602" cy="1854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CECB31-D4AA-6502-F4A0-E5670E5603CE}"/>
                </a:ext>
              </a:extLst>
            </p:cNvPr>
            <p:cNvSpPr/>
            <p:nvPr/>
          </p:nvSpPr>
          <p:spPr>
            <a:xfrm>
              <a:off x="8394024" y="3800423"/>
              <a:ext cx="722602" cy="46373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78F4D5-1C03-0F64-E87B-B55210AC5078}"/>
                </a:ext>
              </a:extLst>
            </p:cNvPr>
            <p:cNvSpPr/>
            <p:nvPr/>
          </p:nvSpPr>
          <p:spPr>
            <a:xfrm>
              <a:off x="8394024" y="4264154"/>
              <a:ext cx="722602" cy="4637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EE8616-5F9F-AC63-8573-3B54CE3C4868}"/>
                </a:ext>
              </a:extLst>
            </p:cNvPr>
            <p:cNvSpPr/>
            <p:nvPr/>
          </p:nvSpPr>
          <p:spPr>
            <a:xfrm>
              <a:off x="8394024" y="4727885"/>
              <a:ext cx="722602" cy="46373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75554E-9232-CCF7-D720-6D928894451D}"/>
                </a:ext>
              </a:extLst>
            </p:cNvPr>
            <p:cNvSpPr/>
            <p:nvPr/>
          </p:nvSpPr>
          <p:spPr>
            <a:xfrm>
              <a:off x="8394024" y="5191616"/>
              <a:ext cx="722602" cy="463731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5">
            <a:extLst>
              <a:ext uri="{FF2B5EF4-FFF2-40B4-BE49-F238E27FC236}">
                <a16:creationId xmlns:a16="http://schemas.microsoft.com/office/drawing/2014/main" id="{B92931E0-ECCD-432D-9E1C-1C32A214949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669229" y="3263461"/>
            <a:ext cx="1101242" cy="514949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HUB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D82395A-81F5-5F2A-F492-4F7048A9368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30014" y="1835153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AutoShape 4">
            <a:extLst>
              <a:ext uri="{FF2B5EF4-FFF2-40B4-BE49-F238E27FC236}">
                <a16:creationId xmlns:a16="http://schemas.microsoft.com/office/drawing/2014/main" id="{3AF3CBD5-EEFE-F301-6980-E6095C74A725}"/>
              </a:ext>
            </a:extLst>
          </p:cNvPr>
          <p:cNvCxnSpPr>
            <a:cxnSpLocks noChangeShapeType="1"/>
            <a:endCxn id="20" idx="1"/>
          </p:cNvCxnSpPr>
          <p:nvPr>
            <p:custDataLst>
              <p:tags r:id="rId7"/>
            </p:custDataLst>
          </p:nvPr>
        </p:nvCxnSpPr>
        <p:spPr bwMode="auto">
          <a:xfrm>
            <a:off x="9681652" y="2148557"/>
            <a:ext cx="848362" cy="258096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AutoShape 4">
            <a:extLst>
              <a:ext uri="{FF2B5EF4-FFF2-40B4-BE49-F238E27FC236}">
                <a16:creationId xmlns:a16="http://schemas.microsoft.com/office/drawing/2014/main" id="{14167404-1E47-F1F3-E1DB-D446B84248F6}"/>
              </a:ext>
            </a:extLst>
          </p:cNvPr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>
            <a:off x="9237368" y="3778410"/>
            <a:ext cx="0" cy="551337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7" name="AutoShape 4">
            <a:extLst>
              <a:ext uri="{FF2B5EF4-FFF2-40B4-BE49-F238E27FC236}">
                <a16:creationId xmlns:a16="http://schemas.microsoft.com/office/drawing/2014/main" id="{131EBF26-D72A-7ECC-D27E-E62D0B9684D3}"/>
              </a:ext>
            </a:extLst>
          </p:cNvPr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>
            <a:off x="9098214" y="2581817"/>
            <a:ext cx="0" cy="70429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BA7923-071D-29E9-4EA3-F276661FAE03}"/>
              </a:ext>
            </a:extLst>
          </p:cNvPr>
          <p:cNvCxnSpPr>
            <a:cxnSpLocks/>
          </p:cNvCxnSpPr>
          <p:nvPr/>
        </p:nvCxnSpPr>
        <p:spPr>
          <a:xfrm flipV="1">
            <a:off x="9514264" y="2978153"/>
            <a:ext cx="1192693" cy="203018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5762D3BE-52CB-84F0-AEB4-6C8DC754F36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78810" y="921635"/>
            <a:ext cx="4645349" cy="169277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 Steps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(c source to assembler)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(assembler source to object)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(Combine object files to executable)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 (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Copy executable from into memory)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(OS runs the code)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37F31-2AAA-F505-AD81-3AFDEF4BD36C}"/>
              </a:ext>
            </a:extLst>
          </p:cNvPr>
          <p:cNvSpPr txBox="1"/>
          <p:nvPr/>
        </p:nvSpPr>
        <p:spPr>
          <a:xfrm>
            <a:off x="5484517" y="2745429"/>
            <a:ext cx="283509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compile: -S -c tells the compiler to only compile to the assembly file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without –S –c compiles  + assembles + links in one step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then the next step is not needed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1D1E29-97C6-80C6-AD68-CCAA4D422A45}"/>
              </a:ext>
            </a:extLst>
          </p:cNvPr>
          <p:cNvSpPr txBox="1"/>
          <p:nvPr/>
        </p:nvSpPr>
        <p:spPr>
          <a:xfrm>
            <a:off x="2168607" y="4448843"/>
            <a:ext cx="57374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assemble and link the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automatically calls the assembler with .S or .s files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0DD8D3-23A7-1016-A212-77D76E03B0CE}"/>
              </a:ext>
            </a:extLst>
          </p:cNvPr>
          <p:cNvSpPr txBox="1"/>
          <p:nvPr/>
        </p:nvSpPr>
        <p:spPr>
          <a:xfrm>
            <a:off x="2308867" y="6064546"/>
            <a:ext cx="24545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load and then execute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1124A-8812-877A-E5F2-8C7D02E96FEE}"/>
              </a:ext>
            </a:extLst>
          </p:cNvPr>
          <p:cNvSpPr txBox="1"/>
          <p:nvPr/>
        </p:nvSpPr>
        <p:spPr>
          <a:xfrm>
            <a:off x="9057493" y="58685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crt0.o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50B2E-8C9E-64F5-096C-C04EEBC69EC8}"/>
              </a:ext>
            </a:extLst>
          </p:cNvPr>
          <p:cNvSpPr txBox="1"/>
          <p:nvPr/>
        </p:nvSpPr>
        <p:spPr>
          <a:xfrm>
            <a:off x="10301200" y="5404676"/>
            <a:ext cx="145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crt0 is the c runtime startup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BEB9-1C70-EFCF-3CEB-B6ACB42E455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8970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6" y="72612"/>
            <a:ext cx="8773970" cy="445378"/>
          </a:xfrm>
        </p:spPr>
        <p:txBody>
          <a:bodyPr/>
          <a:lstStyle/>
          <a:p>
            <a:r>
              <a:rPr lang="en-US" dirty="0"/>
              <a:t>Equivalent Code: C -&gt; Assembly -&gt; Machine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43DCBD-DB31-C546-8692-9091D0050AA0}"/>
              </a:ext>
            </a:extLst>
          </p:cNvPr>
          <p:cNvGrpSpPr/>
          <p:nvPr/>
        </p:nvGrpSpPr>
        <p:grpSpPr>
          <a:xfrm>
            <a:off x="5668483" y="795510"/>
            <a:ext cx="6370717" cy="4766006"/>
            <a:chOff x="6389891" y="876086"/>
            <a:chExt cx="6370717" cy="47660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6389891" y="1493240"/>
              <a:ext cx="6370717" cy="4148852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00010408 &lt;main&gt;: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10408: e92d4800       push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1040c: e28db004       add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10410: e59f0010   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 //10428 &lt;L1&gt;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10414: ebffffb3       bl 102e8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printf@plt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10418: e3a00000       mov r0,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1041c: e24bd004       sub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10420: e8bd4800       pop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10424: e12fff1e       bx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b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00010428 &lt;L1&gt;: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10428: 0001049c</a:t>
              </a:r>
              <a:b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0001049c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1049c: 6c6c6548	// 'l, 'l', 'e', 'h'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104a0: 000a216f      // '\0', '\n', '!', 'o'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6631453" y="876086"/>
              <a:ext cx="21980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address     contents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9666FA-BC72-7544-8D86-5A134F034354}"/>
                </a:ext>
              </a:extLst>
            </p:cNvPr>
            <p:cNvSpPr txBox="1"/>
            <p:nvPr/>
          </p:nvSpPr>
          <p:spPr>
            <a:xfrm>
              <a:off x="9291856" y="1185723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corresponding assembly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7622263" y="937942"/>
              <a:ext cx="1713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    low bytes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1266D1-CCF7-5B49-908F-971B2A5DDCBE}"/>
              </a:ext>
            </a:extLst>
          </p:cNvPr>
          <p:cNvGrpSpPr/>
          <p:nvPr/>
        </p:nvGrpSpPr>
        <p:grpSpPr>
          <a:xfrm>
            <a:off x="629222" y="2631238"/>
            <a:ext cx="5013185" cy="4148852"/>
            <a:chOff x="7026858" y="3554811"/>
            <a:chExt cx="5013185" cy="414885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6767D6E-06C9-3341-AC26-748E7A08C649}"/>
                </a:ext>
              </a:extLst>
            </p:cNvPr>
            <p:cNvSpPr/>
            <p:nvPr/>
          </p:nvSpPr>
          <p:spPr bwMode="auto">
            <a:xfrm>
              <a:off x="7026858" y="3554811"/>
              <a:ext cx="4944048" cy="4148852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     .section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rodata</a:t>
              </a: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  .string "Hello!\n"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.text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.global main  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.type   main, %function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FP_OFF, 4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EXIT_SUCCESS,  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main:   push   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add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L1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bl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mov     r0, EXIT_SUCCESS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sub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pop    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bx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L1:     .word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CEA1B6-BD77-7B47-999A-4B444B1A9D19}"/>
                </a:ext>
              </a:extLst>
            </p:cNvPr>
            <p:cNvSpPr txBox="1"/>
            <p:nvPr/>
          </p:nvSpPr>
          <p:spPr>
            <a:xfrm>
              <a:off x="10180238" y="4148871"/>
              <a:ext cx="1859805" cy="3385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ARM-32 assembly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661488D-6DF3-1841-AA0E-7E2173DD8EFD}"/>
              </a:ext>
            </a:extLst>
          </p:cNvPr>
          <p:cNvSpPr txBox="1"/>
          <p:nvPr/>
        </p:nvSpPr>
        <p:spPr>
          <a:xfrm>
            <a:off x="11255799" y="4934426"/>
            <a:ext cx="67197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CD93C-8C28-1AB5-F9CA-11BCB3EEB46A}"/>
              </a:ext>
            </a:extLst>
          </p:cNvPr>
          <p:cNvGrpSpPr/>
          <p:nvPr/>
        </p:nvGrpSpPr>
        <p:grpSpPr>
          <a:xfrm>
            <a:off x="7526548" y="4316249"/>
            <a:ext cx="2568636" cy="369332"/>
            <a:chOff x="8611866" y="4477704"/>
            <a:chExt cx="2568636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785F8-44A5-EE40-983D-8C90436E5457}"/>
                </a:ext>
              </a:extLst>
            </p:cNvPr>
            <p:cNvSpPr txBox="1"/>
            <p:nvPr/>
          </p:nvSpPr>
          <p:spPr>
            <a:xfrm>
              <a:off x="9290241" y="4477704"/>
              <a:ext cx="189026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address of </a:t>
              </a:r>
              <a:r>
                <a:rPr lang="en-US" dirty="0" err="1">
                  <a:solidFill>
                    <a:schemeClr val="accent1"/>
                  </a:solidFill>
                </a:rPr>
                <a:t>mesg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F212D07-0BD4-CD4B-8492-A0907C75E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1866" y="4605859"/>
              <a:ext cx="676287" cy="998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B61D8E-DC40-33DF-8EA1-2A97FB12753A}"/>
              </a:ext>
            </a:extLst>
          </p:cNvPr>
          <p:cNvGrpSpPr/>
          <p:nvPr/>
        </p:nvGrpSpPr>
        <p:grpSpPr>
          <a:xfrm>
            <a:off x="2807750" y="6310931"/>
            <a:ext cx="2258904" cy="307777"/>
            <a:chOff x="2807750" y="6310931"/>
            <a:chExt cx="2258904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A0290A-704C-494D-B3A6-CBC5E3325350}"/>
                </a:ext>
              </a:extLst>
            </p:cNvPr>
            <p:cNvSpPr txBox="1"/>
            <p:nvPr/>
          </p:nvSpPr>
          <p:spPr>
            <a:xfrm>
              <a:off x="3559510" y="6310931"/>
              <a:ext cx="1507144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address of </a:t>
              </a:r>
              <a:r>
                <a:rPr lang="en-US" sz="1400" dirty="0" err="1">
                  <a:solidFill>
                    <a:schemeClr val="accent1"/>
                  </a:solidFill>
                </a:rPr>
                <a:t>mesg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CEC052-1744-934E-8E63-C0C02DE58653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2807750" y="6464820"/>
              <a:ext cx="751760" cy="1094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261FC4-82AD-1E9B-82C2-1ED1D16DB4A4}"/>
              </a:ext>
            </a:extLst>
          </p:cNvPr>
          <p:cNvSpPr txBox="1"/>
          <p:nvPr/>
        </p:nvSpPr>
        <p:spPr>
          <a:xfrm>
            <a:off x="4604358" y="1832976"/>
            <a:ext cx="125541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Code aka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D8D63-C1A2-E87C-7426-1A35C0DF337C}"/>
              </a:ext>
            </a:extLst>
          </p:cNvPr>
          <p:cNvGrpSpPr/>
          <p:nvPr/>
        </p:nvGrpSpPr>
        <p:grpSpPr>
          <a:xfrm>
            <a:off x="769032" y="598831"/>
            <a:ext cx="3234707" cy="1868567"/>
            <a:chOff x="6911288" y="3520393"/>
            <a:chExt cx="5777539" cy="186856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2AB811-5305-1C89-AF97-8A8B7A0E13BA}"/>
                </a:ext>
              </a:extLst>
            </p:cNvPr>
            <p:cNvSpPr/>
            <p:nvPr/>
          </p:nvSpPr>
          <p:spPr bwMode="auto">
            <a:xfrm>
              <a:off x="6911288" y="3520393"/>
              <a:ext cx="5777539" cy="186856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stdlib.h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stdio.h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main(void)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("Hello!\n");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return EXIT_SUCCESS;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A2D03-725B-674E-E7A6-0E117A64236E}"/>
                </a:ext>
              </a:extLst>
            </p:cNvPr>
            <p:cNvSpPr txBox="1"/>
            <p:nvPr/>
          </p:nvSpPr>
          <p:spPr>
            <a:xfrm>
              <a:off x="11150419" y="3640074"/>
              <a:ext cx="149413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C source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D10DA9-2028-B845-78E4-77A4269E15A9}"/>
              </a:ext>
            </a:extLst>
          </p:cNvPr>
          <p:cNvGrpSpPr/>
          <p:nvPr/>
        </p:nvGrpSpPr>
        <p:grpSpPr>
          <a:xfrm>
            <a:off x="7447178" y="3682659"/>
            <a:ext cx="3918357" cy="453780"/>
            <a:chOff x="6955533" y="7110450"/>
            <a:chExt cx="3918357" cy="4537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DF311D-2FB9-09B6-7F84-738D16532522}"/>
                </a:ext>
              </a:extLst>
            </p:cNvPr>
            <p:cNvSpPr txBox="1"/>
            <p:nvPr/>
          </p:nvSpPr>
          <p:spPr>
            <a:xfrm>
              <a:off x="7867939" y="7194898"/>
              <a:ext cx="300595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 (instructions)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02540F-7B15-01ED-945D-41825688F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5533" y="7403957"/>
              <a:ext cx="89923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17B7E6E-1A80-837F-93B8-89716BCFAC14}"/>
                </a:ext>
              </a:extLst>
            </p:cNvPr>
            <p:cNvCxnSpPr/>
            <p:nvPr/>
          </p:nvCxnSpPr>
          <p:spPr>
            <a:xfrm flipV="1">
              <a:off x="6955533" y="7110450"/>
              <a:ext cx="0" cy="2935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2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5813" y="696381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This is a block comment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line comment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World!\n"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main always returns either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 // EXIT_SUCCESS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77701" y="4206731"/>
            <a:ext cx="2481045" cy="369332"/>
            <a:chOff x="40701" y="3681335"/>
            <a:chExt cx="2481045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01" y="3866001"/>
              <a:ext cx="834836" cy="1477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746214" y="5480151"/>
            <a:ext cx="3277681" cy="1157808"/>
            <a:chOff x="1439266" y="2892859"/>
            <a:chExt cx="3277681" cy="115780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17813" y="2892859"/>
              <a:ext cx="1136342" cy="8083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F12A9C-C0D1-2C2E-61A1-6F3CAAD372A0}"/>
              </a:ext>
            </a:extLst>
          </p:cNvPr>
          <p:cNvGrpSpPr/>
          <p:nvPr/>
        </p:nvGrpSpPr>
        <p:grpSpPr>
          <a:xfrm>
            <a:off x="4161020" y="865614"/>
            <a:ext cx="2544439" cy="646331"/>
            <a:chOff x="-2676993" y="2470270"/>
            <a:chExt cx="2544439" cy="6463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9FBA7A4-013C-9A2E-EA12-573F05F2E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676993" y="2829044"/>
              <a:ext cx="63407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206B76-E771-90EE-D876-9B0D420B2845}"/>
                </a:ext>
              </a:extLst>
            </p:cNvPr>
            <p:cNvSpPr txBox="1"/>
            <p:nvPr/>
          </p:nvSpPr>
          <p:spPr>
            <a:xfrm>
              <a:off x="-2042923" y="2470270"/>
              <a:ext cx="191036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directives to the preprocessor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7B1E4A-7860-9922-69FC-554A3A6D4BE9}"/>
              </a:ext>
            </a:extLst>
          </p:cNvPr>
          <p:cNvGrpSpPr/>
          <p:nvPr/>
        </p:nvGrpSpPr>
        <p:grpSpPr>
          <a:xfrm>
            <a:off x="2202287" y="2942138"/>
            <a:ext cx="7639228" cy="934403"/>
            <a:chOff x="-371551" y="2680657"/>
            <a:chExt cx="7639228" cy="93440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56E529-982C-6299-5DDD-AE3422054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1551" y="2981530"/>
              <a:ext cx="847369" cy="633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1DC1AB-B338-FAF0-0E41-95DD5C1C6585}"/>
                </a:ext>
              </a:extLst>
            </p:cNvPr>
            <p:cNvSpPr txBox="1"/>
            <p:nvPr/>
          </p:nvSpPr>
          <p:spPr>
            <a:xfrm>
              <a:off x="504214" y="2680657"/>
              <a:ext cx="676346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main() is the first function to run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Every executable program must have one function called main()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068DAC-2F84-055E-DC15-54D3699C6E88}"/>
              </a:ext>
            </a:extLst>
          </p:cNvPr>
          <p:cNvGrpSpPr/>
          <p:nvPr/>
        </p:nvGrpSpPr>
        <p:grpSpPr>
          <a:xfrm>
            <a:off x="2749639" y="4645410"/>
            <a:ext cx="6978857" cy="548915"/>
            <a:chOff x="-4510674" y="2312626"/>
            <a:chExt cx="6978857" cy="54891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42A34C-BAA4-326B-53E6-9DABEB41CC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510674" y="2501582"/>
              <a:ext cx="3216318" cy="3599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89A0F9-9D9F-11E3-4D0F-475F45D96B71}"/>
                </a:ext>
              </a:extLst>
            </p:cNvPr>
            <p:cNvSpPr txBox="1"/>
            <p:nvPr/>
          </p:nvSpPr>
          <p:spPr>
            <a:xfrm>
              <a:off x="-1245534" y="2312626"/>
              <a:ext cx="37137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library function for writing to </a:t>
              </a:r>
              <a:r>
                <a:rPr lang="en-US" dirty="0" err="1">
                  <a:solidFill>
                    <a:schemeClr val="accent1"/>
                  </a:solidFill>
                </a:rPr>
                <a:t>stdout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PA2/PA3 Design: Using a Finite State Machine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9823" y="754861"/>
            <a:ext cx="11487955" cy="41160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rgbClr val="0070C0"/>
                </a:solidFill>
              </a:rPr>
              <a:t>Finite state machine </a:t>
            </a:r>
            <a:r>
              <a:rPr lang="en-US" sz="1800" dirty="0"/>
              <a:t>(or Finite State Automaton) is a way of representing (or </a:t>
            </a:r>
            <a:r>
              <a:rPr lang="en-US" sz="1800" i="1" dirty="0">
                <a:solidFill>
                  <a:srgbClr val="2C895B"/>
                </a:solidFill>
              </a:rPr>
              <a:t>detecting</a:t>
            </a:r>
            <a:r>
              <a:rPr lang="en-US" sz="1800" dirty="0"/>
              <a:t>) a </a:t>
            </a:r>
            <a:r>
              <a:rPr lang="en-US" sz="1800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Example: </a:t>
            </a:r>
            <a:r>
              <a:rPr lang="en-US" sz="1800" dirty="0"/>
              <a:t>set of string patterns (e.g., </a:t>
            </a:r>
            <a:r>
              <a:rPr lang="en-US" sz="1800" b="1" i="1" dirty="0">
                <a:solidFill>
                  <a:srgbClr val="F37440"/>
                </a:solidFill>
              </a:rPr>
              <a:t>HA</a:t>
            </a:r>
            <a:r>
              <a:rPr lang="en-US" sz="1800" dirty="0"/>
              <a:t>) </a:t>
            </a:r>
            <a:r>
              <a:rPr lang="en-US" sz="1800" i="1" dirty="0">
                <a:solidFill>
                  <a:srgbClr val="2C895B"/>
                </a:solidFill>
              </a:rPr>
              <a:t>accepted</a:t>
            </a:r>
            <a:r>
              <a:rPr lang="en-US" sz="1800" dirty="0"/>
              <a:t> or </a:t>
            </a:r>
            <a:r>
              <a:rPr lang="en-US" sz="1800" i="1" dirty="0">
                <a:solidFill>
                  <a:srgbClr val="FF0000"/>
                </a:solidFill>
              </a:rPr>
              <a:t>rejected</a:t>
            </a:r>
            <a:r>
              <a:rPr lang="en-US" sz="1800" dirty="0"/>
              <a:t> based on an </a:t>
            </a:r>
            <a:r>
              <a:rPr lang="en-US" sz="1800" b="1" dirty="0">
                <a:solidFill>
                  <a:srgbClr val="FF0000"/>
                </a:solidFill>
              </a:rPr>
              <a:t>input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sequence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Circle (States) </a:t>
            </a:r>
            <a:r>
              <a:rPr lang="en-US" sz="1800" dirty="0">
                <a:solidFill>
                  <a:schemeClr val="accent6"/>
                </a:solidFill>
              </a:rPr>
              <a:t>and </a:t>
            </a:r>
            <a:r>
              <a:rPr lang="en-US" sz="1800" b="1" dirty="0">
                <a:solidFill>
                  <a:schemeClr val="accent6"/>
                </a:solidFill>
              </a:rPr>
              <a:t>Arc</a:t>
            </a:r>
            <a:r>
              <a:rPr lang="en-US" sz="1800" dirty="0">
                <a:solidFill>
                  <a:schemeClr val="accent6"/>
                </a:solidFill>
              </a:rPr>
              <a:t> representation</a:t>
            </a:r>
          </a:p>
          <a:p>
            <a:r>
              <a:rPr lang="en-US" sz="1800" dirty="0"/>
              <a:t>A </a:t>
            </a:r>
            <a:r>
              <a:rPr lang="en-US" sz="1800" b="1" dirty="0">
                <a:solidFill>
                  <a:srgbClr val="F37440"/>
                </a:solidFill>
              </a:rPr>
              <a:t>circle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7030A0"/>
                </a:solidFill>
              </a:rPr>
              <a:t>state)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represents</a:t>
            </a:r>
            <a:r>
              <a:rPr lang="en-US" sz="1800" dirty="0"/>
              <a:t> </a:t>
            </a:r>
            <a:r>
              <a:rPr lang="en-US" sz="1800" b="1" i="1" dirty="0"/>
              <a:t>(remembers – a "path") </a:t>
            </a:r>
            <a:r>
              <a:rPr lang="en-US" sz="1800" b="1" dirty="0">
                <a:solidFill>
                  <a:srgbClr val="7030A0"/>
                </a:solidFill>
              </a:rPr>
              <a:t>what has already been seen </a:t>
            </a:r>
            <a:r>
              <a:rPr lang="en-US" sz="1800" dirty="0">
                <a:solidFill>
                  <a:schemeClr val="accent6"/>
                </a:solidFill>
              </a:rPr>
              <a:t>in the </a:t>
            </a:r>
            <a:r>
              <a:rPr lang="en-US" sz="1800" b="1" dirty="0">
                <a:solidFill>
                  <a:srgbClr val="0070C0"/>
                </a:solidFill>
              </a:rPr>
              <a:t>input stream</a:t>
            </a:r>
          </a:p>
          <a:p>
            <a:r>
              <a:rPr lang="en-US" sz="1800" dirty="0"/>
              <a:t>An </a:t>
            </a:r>
            <a:r>
              <a:rPr lang="en-US" sz="1800" b="1" dirty="0">
                <a:solidFill>
                  <a:schemeClr val="accent5"/>
                </a:solidFill>
              </a:rPr>
              <a:t>arc</a:t>
            </a: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represents a </a:t>
            </a:r>
            <a:r>
              <a:rPr lang="en-US" sz="1800" b="1" dirty="0">
                <a:solidFill>
                  <a:schemeClr val="accent5"/>
                </a:solidFill>
              </a:rPr>
              <a:t>transition</a:t>
            </a: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from one state to the next state </a:t>
            </a:r>
            <a:r>
              <a:rPr lang="en-US" sz="1800" dirty="0">
                <a:solidFill>
                  <a:schemeClr val="accent1"/>
                </a:solidFill>
              </a:rPr>
              <a:t>for a </a:t>
            </a:r>
            <a:r>
              <a:rPr lang="en-US" sz="1800" b="1" dirty="0">
                <a:solidFill>
                  <a:schemeClr val="accent1"/>
                </a:solidFill>
              </a:rPr>
              <a:t>specified input </a:t>
            </a:r>
            <a:r>
              <a:rPr lang="en-US" sz="1800" dirty="0">
                <a:solidFill>
                  <a:schemeClr val="accent6"/>
                </a:solidFill>
              </a:rPr>
              <a:t>and may </a:t>
            </a:r>
            <a:r>
              <a:rPr lang="en-US" sz="1800" b="1" dirty="0">
                <a:solidFill>
                  <a:schemeClr val="accent6"/>
                </a:solidFill>
              </a:rPr>
              <a:t>specify</a:t>
            </a:r>
            <a:r>
              <a:rPr lang="en-US" sz="1800" dirty="0">
                <a:solidFill>
                  <a:schemeClr val="accent6"/>
                </a:solidFill>
              </a:rPr>
              <a:t> an </a:t>
            </a:r>
            <a:r>
              <a:rPr lang="en-US" sz="1800" b="1" dirty="0">
                <a:solidFill>
                  <a:srgbClr val="2C895B"/>
                </a:solidFill>
              </a:rPr>
              <a:t>optional output </a:t>
            </a:r>
            <a:r>
              <a:rPr lang="en-US" sz="1800" dirty="0">
                <a:solidFill>
                  <a:schemeClr val="accent1"/>
                </a:solidFill>
              </a:rPr>
              <a:t>(or </a:t>
            </a:r>
            <a:r>
              <a:rPr lang="en-US" sz="1800" b="1" dirty="0">
                <a:solidFill>
                  <a:srgbClr val="2C895B"/>
                </a:solidFill>
              </a:rPr>
              <a:t>operation to be performed</a:t>
            </a:r>
            <a:r>
              <a:rPr lang="en-US" sz="1800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</a:t>
            </a:r>
            <a:r>
              <a:rPr lang="en-US" sz="1800" b="1" dirty="0">
                <a:solidFill>
                  <a:schemeClr val="tx2"/>
                </a:solidFill>
              </a:rPr>
              <a:t>next state </a:t>
            </a:r>
            <a:r>
              <a:rPr lang="en-US" sz="1800" dirty="0">
                <a:solidFill>
                  <a:schemeClr val="tx2"/>
                </a:solidFill>
              </a:rPr>
              <a:t>can be the </a:t>
            </a:r>
            <a:r>
              <a:rPr lang="en-US" sz="1800" b="1" dirty="0">
                <a:solidFill>
                  <a:schemeClr val="tx2"/>
                </a:solidFill>
              </a:rPr>
              <a:t>same state </a:t>
            </a:r>
            <a:r>
              <a:rPr lang="en-US" sz="1800" dirty="0">
                <a:solidFill>
                  <a:schemeClr val="tx2"/>
                </a:solidFill>
              </a:rPr>
              <a:t>or a </a:t>
            </a:r>
            <a:r>
              <a:rPr lang="en-US" sz="1800" b="1" dirty="0">
                <a:solidFill>
                  <a:schemeClr val="tx2"/>
                </a:solidFill>
              </a:rPr>
              <a:t>different state</a:t>
            </a:r>
          </a:p>
          <a:p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At any point in time, </a:t>
            </a:r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one of the states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is the </a:t>
            </a:r>
            <a:r>
              <a:rPr lang="en-US" sz="1800" b="1" u="sng" dirty="0">
                <a:solidFill>
                  <a:srgbClr val="0070C0"/>
                </a:solidFill>
                <a:cs typeface="Consolas" panose="020B0609020204030204" pitchFamily="49" charset="0"/>
              </a:rPr>
              <a:t>current state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of the machine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Current state </a:t>
            </a:r>
            <a:r>
              <a:rPr lang="en-US" sz="1800" dirty="0">
                <a:solidFill>
                  <a:srgbClr val="7030A0"/>
                </a:solidFill>
                <a:cs typeface="Consolas" panose="020B0609020204030204" pitchFamily="49" charset="0"/>
              </a:rPr>
              <a:t>"remembers" </a:t>
            </a:r>
            <a:r>
              <a:rPr lang="en-US" sz="1800" dirty="0">
                <a:solidFill>
                  <a:srgbClr val="0070C0"/>
                </a:solidFill>
                <a:cs typeface="Consolas" panose="020B0609020204030204" pitchFamily="49" charset="0"/>
              </a:rPr>
              <a:t>the </a:t>
            </a:r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input sequence seen so far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by the machine</a:t>
            </a:r>
          </a:p>
          <a:p>
            <a:r>
              <a:rPr lang="en-US" sz="1800" b="1" dirty="0">
                <a:solidFill>
                  <a:schemeClr val="accent6"/>
                </a:solidFill>
                <a:cs typeface="Consolas" panose="020B0609020204030204" pitchFamily="49" charset="0"/>
              </a:rPr>
              <a:t>Whenever a </a:t>
            </a:r>
            <a:r>
              <a:rPr lang="en-US" sz="1800" b="1" dirty="0">
                <a:solidFill>
                  <a:schemeClr val="accent5"/>
                </a:solidFill>
                <a:cs typeface="Consolas" panose="020B0609020204030204" pitchFamily="49" charset="0"/>
              </a:rPr>
              <a:t>state is entered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, it </a:t>
            </a:r>
            <a:r>
              <a:rPr lang="en-US" sz="1800" b="1" i="1" dirty="0">
                <a:solidFill>
                  <a:schemeClr val="accent6"/>
                </a:solidFill>
                <a:cs typeface="Consolas" panose="020B0609020204030204" pitchFamily="49" charset="0"/>
              </a:rPr>
              <a:t>"reads"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to get the next input (except the </a:t>
            </a:r>
            <a:r>
              <a:rPr lang="en-US" sz="1800" b="1" i="1" dirty="0">
                <a:solidFill>
                  <a:schemeClr val="accent1"/>
                </a:solidFill>
                <a:cs typeface="Consolas" panose="020B0609020204030204" pitchFamily="49" charset="0"/>
              </a:rPr>
              <a:t>end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 state – next slide)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36E7E4-EFA6-E9CD-E917-0D4148A1CA58}"/>
              </a:ext>
            </a:extLst>
          </p:cNvPr>
          <p:cNvGrpSpPr/>
          <p:nvPr/>
        </p:nvGrpSpPr>
        <p:grpSpPr>
          <a:xfrm>
            <a:off x="2808722" y="4970055"/>
            <a:ext cx="6269697" cy="1790093"/>
            <a:chOff x="2829156" y="5215656"/>
            <a:chExt cx="6269697" cy="17900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07D47D-EDA0-0F42-8F2F-523B017AA9B8}"/>
                </a:ext>
              </a:extLst>
            </p:cNvPr>
            <p:cNvGrpSpPr/>
            <p:nvPr/>
          </p:nvGrpSpPr>
          <p:grpSpPr>
            <a:xfrm>
              <a:off x="2829156" y="5215656"/>
              <a:ext cx="6269697" cy="1790093"/>
              <a:chOff x="1637214" y="4863870"/>
              <a:chExt cx="6269697" cy="179009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CB700A5-CFA5-7A45-A430-AE9B79A425AD}"/>
                  </a:ext>
                </a:extLst>
              </p:cNvPr>
              <p:cNvSpPr/>
              <p:nvPr/>
            </p:nvSpPr>
            <p:spPr>
              <a:xfrm>
                <a:off x="1637214" y="5560183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start</a:t>
                </a:r>
              </a:p>
              <a:p>
                <a:pPr algn="ctr"/>
                <a:r>
                  <a:rPr lang="en-US" sz="1400" dirty="0"/>
                  <a:t>1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0BC7307-42D3-6441-89D9-424B70069112}"/>
                  </a:ext>
                </a:extLst>
              </p:cNvPr>
              <p:cNvGrpSpPr/>
              <p:nvPr/>
            </p:nvGrpSpPr>
            <p:grpSpPr>
              <a:xfrm>
                <a:off x="2429149" y="5560183"/>
                <a:ext cx="2994222" cy="791935"/>
                <a:chOff x="3402948" y="3171710"/>
                <a:chExt cx="2994222" cy="791935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4630B4E-326A-E444-83D8-0FC5549DB573}"/>
                    </a:ext>
                  </a:extLst>
                </p:cNvPr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2</a:t>
                  </a: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C920717-AFE2-DF47-9FF9-D3CFCAAB48C1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402948" y="3567678"/>
                  <a:ext cx="220228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55581D2-D11F-1E40-99B1-F7CDC1F6758C}"/>
                  </a:ext>
                </a:extLst>
              </p:cNvPr>
              <p:cNvGrpSpPr/>
              <p:nvPr/>
            </p:nvGrpSpPr>
            <p:grpSpPr>
              <a:xfrm>
                <a:off x="5330231" y="5560181"/>
                <a:ext cx="2576680" cy="791935"/>
                <a:chOff x="3820490" y="3171710"/>
                <a:chExt cx="2576680" cy="791935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2CA63F7-03E9-E747-A313-1E029F93B738}"/>
                    </a:ext>
                  </a:extLst>
                </p:cNvPr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3</a:t>
                  </a:r>
                </a:p>
              </p:txBody>
            </p: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7FC30448-F1C5-F142-AB88-34B6A480698B}"/>
                    </a:ext>
                  </a:extLst>
                </p:cNvPr>
                <p:cNvCxnSpPr>
                  <a:cxnSpLocks/>
                  <a:endCxn id="51" idx="2"/>
                </p:cNvCxnSpPr>
                <p:nvPr/>
              </p:nvCxnSpPr>
              <p:spPr>
                <a:xfrm>
                  <a:off x="3820490" y="3567678"/>
                  <a:ext cx="1784745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18CA1A42-5151-6240-B0D8-D2FEAC305208}"/>
                  </a:ext>
                </a:extLst>
              </p:cNvPr>
              <p:cNvSpPr/>
              <p:nvPr/>
            </p:nvSpPr>
            <p:spPr>
              <a:xfrm rot="15119954" flipV="1">
                <a:off x="4675708" y="5030367"/>
                <a:ext cx="745097" cy="691881"/>
              </a:xfrm>
              <a:prstGeom prst="arc">
                <a:avLst>
                  <a:gd name="adj1" fmla="val 12542226"/>
                  <a:gd name="adj2" fmla="val 6614144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E891BDB-3206-8745-85E3-0226A567C51C}"/>
                  </a:ext>
                </a:extLst>
              </p:cNvPr>
              <p:cNvSpPr/>
              <p:nvPr/>
            </p:nvSpPr>
            <p:spPr>
              <a:xfrm rot="16200000" flipV="1">
                <a:off x="4029429" y="3015831"/>
                <a:ext cx="1592110" cy="5288188"/>
              </a:xfrm>
              <a:prstGeom prst="arc">
                <a:avLst>
                  <a:gd name="adj1" fmla="val 16276803"/>
                  <a:gd name="adj2" fmla="val 5362040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D00BF1-5BD6-634A-AF2D-AC20601DCCDD}"/>
                  </a:ext>
                </a:extLst>
              </p:cNvPr>
              <p:cNvSpPr txBox="1"/>
              <p:nvPr/>
            </p:nvSpPr>
            <p:spPr>
              <a:xfrm>
                <a:off x="1683813" y="6271314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CE98EF-1EA2-0E4C-8C8D-6664DFDD462A}"/>
                  </a:ext>
                </a:extLst>
              </p:cNvPr>
              <p:cNvSpPr txBox="1"/>
              <p:nvPr/>
            </p:nvSpPr>
            <p:spPr>
              <a:xfrm>
                <a:off x="4709602" y="6284631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73F376-26F2-2349-B554-2E25C0997AC5}"/>
                  </a:ext>
                </a:extLst>
              </p:cNvPr>
              <p:cNvSpPr txBox="1"/>
              <p:nvPr/>
            </p:nvSpPr>
            <p:spPr>
              <a:xfrm>
                <a:off x="7170547" y="6283840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14CDD7-ED40-E75F-A083-2D72B4640752}"/>
                </a:ext>
              </a:extLst>
            </p:cNvPr>
            <p:cNvSpPr txBox="1"/>
            <p:nvPr/>
          </p:nvSpPr>
          <p:spPr>
            <a:xfrm>
              <a:off x="8349271" y="5345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27EFD1-3CE5-AEA8-2FF6-EBEF1DF8D778}"/>
                </a:ext>
              </a:extLst>
            </p:cNvPr>
            <p:cNvSpPr txBox="1"/>
            <p:nvPr/>
          </p:nvSpPr>
          <p:spPr>
            <a:xfrm>
              <a:off x="4300243" y="595726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06A441-6C2C-6659-76C5-C1FBD3C99E93}"/>
                </a:ext>
              </a:extLst>
            </p:cNvPr>
            <p:cNvSpPr txBox="1"/>
            <p:nvPr/>
          </p:nvSpPr>
          <p:spPr>
            <a:xfrm>
              <a:off x="5953887" y="539737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FE8C5B-AD17-42BE-52FC-4F3BDFE95F7B}"/>
                </a:ext>
              </a:extLst>
            </p:cNvPr>
            <p:cNvSpPr txBox="1"/>
            <p:nvPr/>
          </p:nvSpPr>
          <p:spPr>
            <a:xfrm>
              <a:off x="7294465" y="596924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6B70-6503-5BCC-A068-E8569D2F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B7375-8F36-55AC-00B9-A2989EC8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9" y="173695"/>
            <a:ext cx="11047903" cy="430989"/>
          </a:xfrm>
        </p:spPr>
        <p:txBody>
          <a:bodyPr/>
          <a:lstStyle/>
          <a:p>
            <a:r>
              <a:rPr lang="en-US" dirty="0"/>
              <a:t>CSE 30 Spring 2024 – Staff Covers Both Sections A &amp;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9D5EC-A386-26ED-9EF4-896826F7C4D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0C4986-F97C-2243-B83F-F601C77A028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4630" y="1480273"/>
            <a:ext cx="2687070" cy="266054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Nitya Agarwal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Mihir </a:t>
            </a:r>
            <a:r>
              <a:rPr lang="en-US" sz="2400" dirty="0" err="1">
                <a:solidFill>
                  <a:srgbClr val="000000"/>
                </a:solidFill>
              </a:rPr>
              <a:t>Kekkar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Yuchen Jing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Liam Fernandez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697C02-F43D-D530-20C3-C10842FC8AA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70713" y="1474283"/>
            <a:ext cx="3168650" cy="47998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Ali </a:t>
            </a:r>
            <a:r>
              <a:rPr lang="en-US" sz="2000" dirty="0" err="1">
                <a:solidFill>
                  <a:schemeClr val="accent6"/>
                </a:solidFill>
              </a:rPr>
              <a:t>Alabiad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Bryan Cho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Charlotte Dong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Vivian Liu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Kate Romero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Kevin Shen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Charvi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Sukla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Fong </a:t>
            </a:r>
            <a:r>
              <a:rPr lang="en-US" sz="2000" dirty="0" err="1">
                <a:solidFill>
                  <a:schemeClr val="accent6"/>
                </a:solidFill>
              </a:rPr>
              <a:t>Vachirathanusorn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Joseph </a:t>
            </a:r>
            <a:r>
              <a:rPr lang="en-US" sz="2000" dirty="0" err="1">
                <a:solidFill>
                  <a:schemeClr val="accent6"/>
                </a:solidFill>
              </a:rPr>
              <a:t>Edmonston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Thanh-</a:t>
            </a:r>
            <a:r>
              <a:rPr lang="en-US" sz="1800" dirty="0" err="1">
                <a:solidFill>
                  <a:schemeClr val="accent6"/>
                </a:solidFill>
              </a:rPr>
              <a:t>Nhan</a:t>
            </a:r>
            <a:r>
              <a:rPr lang="en-US" sz="1800" dirty="0">
                <a:solidFill>
                  <a:schemeClr val="accent6"/>
                </a:solidFill>
              </a:rPr>
              <a:t> Lam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D26FA-DD54-0F7C-78A6-48E3F2785831}"/>
              </a:ext>
            </a:extLst>
          </p:cNvPr>
          <p:cNvSpPr txBox="1"/>
          <p:nvPr/>
        </p:nvSpPr>
        <p:spPr>
          <a:xfrm>
            <a:off x="408994" y="672363"/>
            <a:ext cx="1137401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Section A (Cao) and B (Muller) share the same pool of TA's and Tutors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9FA2BD1-D6EE-333E-67B5-6A0BB248B152}"/>
              </a:ext>
            </a:extLst>
          </p:cNvPr>
          <p:cNvSpPr txBox="1">
            <a:spLocks/>
          </p:cNvSpPr>
          <p:nvPr/>
        </p:nvSpPr>
        <p:spPr>
          <a:xfrm>
            <a:off x="8000700" y="1480272"/>
            <a:ext cx="2890820" cy="4799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Christian Lee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Jessie Ouyang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Brandon </a:t>
            </a:r>
            <a:r>
              <a:rPr lang="en-US" sz="2000" dirty="0" err="1">
                <a:solidFill>
                  <a:schemeClr val="accent6"/>
                </a:solidFill>
              </a:rPr>
              <a:t>Reponte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Adrian Rosing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Luffy</a:t>
            </a:r>
            <a:r>
              <a:rPr lang="en-US" sz="2000" dirty="0">
                <a:solidFill>
                  <a:schemeClr val="accent6"/>
                </a:solidFill>
              </a:rPr>
              <a:t> Saito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Leica Shen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Shijie</a:t>
            </a:r>
            <a:r>
              <a:rPr lang="en-US" sz="2000" dirty="0">
                <a:solidFill>
                  <a:schemeClr val="accent6"/>
                </a:solidFill>
              </a:rPr>
              <a:t> Wang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Alex </a:t>
            </a:r>
            <a:r>
              <a:rPr lang="en-US" sz="2000" dirty="0" err="1">
                <a:solidFill>
                  <a:schemeClr val="accent6"/>
                </a:solidFill>
              </a:rPr>
              <a:t>Simonyan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Reese Whitlock</a:t>
            </a:r>
          </a:p>
        </p:txBody>
      </p:sp>
    </p:spTree>
    <p:extLst>
      <p:ext uri="{BB962C8B-B14F-4D97-AF65-F5344CB8AC3E}">
        <p14:creationId xmlns:p14="http://schemas.microsoft.com/office/powerpoint/2010/main" val="1687116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Machine 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1623" y="595021"/>
            <a:ext cx="11126155" cy="44415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Two Special states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000" dirty="0"/>
              <a:t> state (machine starts "powers up" in this state) </a:t>
            </a:r>
            <a:r>
              <a:rPr lang="en-US" sz="2000" b="1" dirty="0">
                <a:solidFill>
                  <a:srgbClr val="FF0000"/>
                </a:solidFill>
              </a:rPr>
              <a:t>required</a:t>
            </a:r>
            <a:endParaRPr lang="en-US" sz="2000" b="1" dirty="0"/>
          </a:p>
          <a:p>
            <a:pPr marL="2286000" lvl="5" indent="0">
              <a:buNone/>
            </a:pPr>
            <a:endParaRPr lang="en-US" sz="2000" dirty="0"/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            </a:t>
            </a:r>
            <a:r>
              <a:rPr lang="en-US" sz="2000" b="1" dirty="0">
                <a:solidFill>
                  <a:srgbClr val="2C895B"/>
                </a:solidFill>
              </a:rPr>
              <a:t>end</a:t>
            </a:r>
            <a:r>
              <a:rPr lang="en-US" sz="2000" dirty="0"/>
              <a:t> state (done or final state) </a:t>
            </a:r>
            <a:r>
              <a:rPr lang="en-US" sz="2000" b="1" dirty="0">
                <a:solidFill>
                  <a:srgbClr val="FF0000"/>
                </a:solidFill>
              </a:rPr>
              <a:t>not required </a:t>
            </a:r>
            <a:r>
              <a:rPr lang="en-US" sz="2000" dirty="0">
                <a:solidFill>
                  <a:srgbClr val="FF0000"/>
                </a:solidFill>
              </a:rPr>
              <a:t>–</a:t>
            </a:r>
            <a:r>
              <a:rPr lang="en-US" sz="2000" dirty="0">
                <a:solidFill>
                  <a:schemeClr val="accent6"/>
                </a:solidFill>
              </a:rPr>
              <a:t> if not present </a:t>
            </a:r>
            <a:r>
              <a:rPr lang="en-US" sz="2000" dirty="0">
                <a:solidFill>
                  <a:srgbClr val="FF0000"/>
                </a:solidFill>
              </a:rPr>
              <a:t>DFA </a:t>
            </a:r>
            <a:r>
              <a:rPr lang="en-US" sz="2000" dirty="0">
                <a:solidFill>
                  <a:srgbClr val="7030A0"/>
                </a:solidFill>
              </a:rPr>
              <a:t>runs forever</a:t>
            </a:r>
          </a:p>
          <a:p>
            <a:pPr lvl="1"/>
            <a:endParaRPr lang="en-US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Each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has a </a:t>
            </a:r>
            <a:r>
              <a:rPr lang="en-US" sz="1800" dirty="0">
                <a:solidFill>
                  <a:schemeClr val="accent5"/>
                </a:solidFill>
                <a:cs typeface="Consolas" panose="020B0609020204030204" pitchFamily="49" charset="0"/>
              </a:rPr>
              <a:t>label(s)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that uses the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sz="1800" dirty="0">
                <a:solidFill>
                  <a:srgbClr val="7030A0"/>
                </a:solidFill>
                <a:cs typeface="Consolas" panose="020B0609020204030204" pitchFamily="49" charset="0"/>
              </a:rPr>
              <a:t>:  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input1, …, input n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sz="1800" b="1" dirty="0">
                <a:solidFill>
                  <a:srgbClr val="F3753F"/>
                </a:solidFill>
                <a:cs typeface="Consolas" panose="020B0609020204030204" pitchFamily="49" charset="0"/>
              </a:rPr>
              <a:t>output or action taken</a:t>
            </a:r>
            <a:endParaRPr lang="en-US" sz="1800" b="1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When the </a:t>
            </a:r>
            <a:r>
              <a:rPr lang="en-US" sz="1800" b="1" dirty="0">
                <a:solidFill>
                  <a:srgbClr val="00B050"/>
                </a:solidFill>
                <a:cs typeface="Consolas" panose="020B0609020204030204" pitchFamily="49" charset="0"/>
              </a:rPr>
              <a:t>input to the machine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matches one of the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input labels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it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cs typeface="Consolas" panose="020B0609020204030204" pitchFamily="49" charset="0"/>
              </a:rPr>
              <a:t>selects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 to be taken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The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 taken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also specifies the</a:t>
            </a:r>
            <a:r>
              <a:rPr lang="en-US" sz="1800" dirty="0">
                <a:solidFill>
                  <a:srgbClr val="F37440"/>
                </a:solidFill>
                <a:cs typeface="Consolas" panose="020B0609020204030204" pitchFamily="49" charset="0"/>
              </a:rPr>
              <a:t> output produced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or</a:t>
            </a:r>
            <a:r>
              <a:rPr lang="en-US" sz="1800" dirty="0">
                <a:solidFill>
                  <a:srgbClr val="F37440"/>
                </a:solidFill>
                <a:cs typeface="Consolas" panose="020B0609020204030204" pitchFamily="49" charset="0"/>
              </a:rPr>
              <a:t> action taken </a:t>
            </a:r>
            <a:endParaRPr lang="en-US" sz="18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lvl="2"/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it is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ok to have no output,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or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no operation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associated with an arc</a:t>
            </a:r>
          </a:p>
          <a:p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Example: FSA machine below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recognizes the sequence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HA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on an input stream, then stops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Question: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what is missing here? – </a:t>
            </a:r>
            <a:r>
              <a:rPr lang="en-US" sz="1800" dirty="0">
                <a:solidFill>
                  <a:srgbClr val="C00000"/>
                </a:solidFill>
                <a:cs typeface="Consolas" panose="020B0609020204030204" pitchFamily="49" charset="0"/>
              </a:rPr>
              <a:t>What do we do for inputs NOT specified?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4178201" y="5891276"/>
            <a:ext cx="2324119" cy="857633"/>
            <a:chOff x="8646001" y="3529571"/>
            <a:chExt cx="2324119" cy="85763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9021455" y="3529571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 / 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8646001" y="3927047"/>
              <a:ext cx="1532184" cy="1180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6502320" y="5838892"/>
            <a:ext cx="2201623" cy="910017"/>
            <a:chOff x="9076777" y="4608454"/>
            <a:chExt cx="2201623" cy="91001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486465" y="472653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9076777" y="4608454"/>
              <a:ext cx="1107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 </a:t>
              </a:r>
              <a:r>
                <a:rPr lang="en-US" sz="2400" dirty="0">
                  <a:solidFill>
                    <a:srgbClr val="F3753F"/>
                  </a:solidFill>
                </a:rPr>
                <a:t>/ yes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9076777" y="5122504"/>
              <a:ext cx="140968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1477705" y="1076219"/>
            <a:ext cx="791934" cy="1644813"/>
            <a:chOff x="1603496" y="3623423"/>
            <a:chExt cx="791934" cy="164481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603496" y="3623423"/>
              <a:ext cx="791934" cy="791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603496" y="4476302"/>
              <a:ext cx="791934" cy="791934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3386266" y="58927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2742820" y="5302647"/>
            <a:ext cx="8277283" cy="707975"/>
            <a:chOff x="4935215" y="2053620"/>
            <a:chExt cx="8277283" cy="7079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4935215" y="2131722"/>
              <a:ext cx="159530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</a:t>
              </a:r>
              <a:r>
                <a:rPr lang="en-US" b="1" dirty="0"/>
                <a:t>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530524" y="2316388"/>
              <a:ext cx="350044" cy="391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8706136" y="2053620"/>
              <a:ext cx="450636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Either </a:t>
              </a:r>
              <a:r>
                <a:rPr lang="en-US" b="1" dirty="0"/>
                <a:t>Output this </a:t>
              </a:r>
              <a:r>
                <a:rPr lang="en-US" dirty="0"/>
                <a:t>or </a:t>
              </a:r>
              <a:r>
                <a:rPr lang="en-US" b="1" dirty="0"/>
                <a:t>perform this action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7672503" y="2238286"/>
              <a:ext cx="1033633" cy="523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51A3-78DE-6027-A028-5C3C466E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07" y="212153"/>
            <a:ext cx="10515600" cy="532034"/>
          </a:xfrm>
        </p:spPr>
        <p:txBody>
          <a:bodyPr/>
          <a:lstStyle/>
          <a:p>
            <a:r>
              <a:rPr lang="en-US" dirty="0"/>
              <a:t>Arc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0C77-6F10-0F8D-4AC6-E7B3118021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125628" y="682952"/>
            <a:ext cx="9792495" cy="42211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output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2C895B"/>
                </a:solidFill>
              </a:rPr>
              <a:t>c</a:t>
            </a:r>
            <a:r>
              <a:rPr lang="en-US" sz="1800" dirty="0"/>
              <a:t>) indicates </a:t>
            </a:r>
            <a:r>
              <a:rPr lang="en-US" sz="1800" dirty="0">
                <a:solidFill>
                  <a:srgbClr val="2C895B"/>
                </a:solidFill>
              </a:rPr>
              <a:t>c</a:t>
            </a:r>
            <a:r>
              <a:rPr lang="en-US" sz="1800" dirty="0"/>
              <a:t> is to be output (printed for example)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An action of </a:t>
            </a:r>
            <a:r>
              <a:rPr lang="en-US" sz="1800" dirty="0">
                <a:solidFill>
                  <a:srgbClr val="FF0000"/>
                </a:solidFill>
              </a:rPr>
              <a:t>–</a:t>
            </a:r>
            <a:r>
              <a:rPr lang="en-US" sz="1800" dirty="0"/>
              <a:t> means no action (or output)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/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The labels </a:t>
            </a:r>
            <a:r>
              <a:rPr lang="en-US" sz="1800" b="1" dirty="0">
                <a:solidFill>
                  <a:schemeClr val="accent1"/>
                </a:solidFill>
              </a:rPr>
              <a:t>all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chemeClr val="accent1"/>
                </a:solidFill>
              </a:rPr>
              <a:t>other</a:t>
            </a:r>
            <a:r>
              <a:rPr lang="en-US" sz="1800" dirty="0"/>
              <a:t> have special meanings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When an </a:t>
            </a:r>
            <a:r>
              <a:rPr lang="en-US" sz="1800" b="1" dirty="0"/>
              <a:t>arch is labeled </a:t>
            </a:r>
            <a:r>
              <a:rPr lang="en-US" sz="1800" dirty="0"/>
              <a:t>with an </a:t>
            </a:r>
            <a:r>
              <a:rPr lang="en-US" sz="1800" dirty="0">
                <a:solidFill>
                  <a:srgbClr val="FF0000"/>
                </a:solidFill>
              </a:rPr>
              <a:t>input</a:t>
            </a:r>
            <a:r>
              <a:rPr lang="en-US" sz="1800" dirty="0"/>
              <a:t> of </a:t>
            </a:r>
            <a:r>
              <a:rPr lang="en-US" sz="1800" b="1" dirty="0">
                <a:solidFill>
                  <a:schemeClr val="accent1"/>
                </a:solidFill>
              </a:rPr>
              <a:t>other</a:t>
            </a:r>
            <a:r>
              <a:rPr lang="en-US" sz="1800" dirty="0"/>
              <a:t>, this represents all other character inputs that are not specified by other arcs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If you need </a:t>
            </a:r>
            <a:r>
              <a:rPr lang="en-US" sz="1800" b="1" i="1" dirty="0"/>
              <a:t>to output the actual input character</a:t>
            </a:r>
            <a:r>
              <a:rPr lang="en-US" sz="1800" dirty="0"/>
              <a:t>, you will label the arch as: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 / output(other)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When an </a:t>
            </a:r>
            <a:r>
              <a:rPr lang="en-US" sz="1800" b="1" dirty="0"/>
              <a:t>arch is labeled </a:t>
            </a:r>
            <a:r>
              <a:rPr lang="en-US" sz="1800" dirty="0"/>
              <a:t>with an input of </a:t>
            </a:r>
            <a:r>
              <a:rPr lang="en-US" sz="1800" b="1" dirty="0">
                <a:solidFill>
                  <a:schemeClr val="accent1"/>
                </a:solidFill>
              </a:rPr>
              <a:t>all</a:t>
            </a:r>
            <a:r>
              <a:rPr lang="en-US" sz="1800" dirty="0"/>
              <a:t>,  then this arc is taken for all inputs 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this </a:t>
            </a:r>
            <a:r>
              <a:rPr lang="en-US" sz="1800" b="1" dirty="0"/>
              <a:t>must be the only arc out of the state </a:t>
            </a:r>
          </a:p>
          <a:p>
            <a:pPr lvl="1" fontAlgn="base">
              <a:spcBef>
                <a:spcPts val="0"/>
              </a:spcBef>
            </a:pPr>
            <a:r>
              <a:rPr lang="en-US" sz="1800" b="1" dirty="0"/>
              <a:t>Question</a:t>
            </a:r>
            <a:r>
              <a:rPr lang="en-US" sz="1800" dirty="0"/>
              <a:t>: Is the </a:t>
            </a:r>
            <a:r>
              <a:rPr lang="en-US" sz="1800" dirty="0">
                <a:solidFill>
                  <a:srgbClr val="2C895B"/>
                </a:solidFill>
              </a:rPr>
              <a:t>all</a:t>
            </a:r>
            <a:r>
              <a:rPr lang="en-US" sz="1800" dirty="0"/>
              <a:t> label really needed?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If you need to output the actual input character, you will label the arch as: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 / output(all)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41147-CAA8-4715-1C91-8873D5A266F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CC12CC-CE93-ED20-6AB5-FBD628E0B9EE}"/>
              </a:ext>
            </a:extLst>
          </p:cNvPr>
          <p:cNvGrpSpPr/>
          <p:nvPr/>
        </p:nvGrpSpPr>
        <p:grpSpPr>
          <a:xfrm>
            <a:off x="3013946" y="4868201"/>
            <a:ext cx="5605521" cy="1693964"/>
            <a:chOff x="3098422" y="5054945"/>
            <a:chExt cx="5605521" cy="16939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B034FD-2576-298B-7D0A-C80AD2BAB314}"/>
                </a:ext>
              </a:extLst>
            </p:cNvPr>
            <p:cNvGrpSpPr/>
            <p:nvPr/>
          </p:nvGrpSpPr>
          <p:grpSpPr>
            <a:xfrm>
              <a:off x="4153277" y="5885058"/>
              <a:ext cx="2349043" cy="863851"/>
              <a:chOff x="8621077" y="3523353"/>
              <a:chExt cx="2349043" cy="86385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0274B8A-F2F0-FFA3-980B-232682F33D41}"/>
                  </a:ext>
                </a:extLst>
              </p:cNvPr>
              <p:cNvSpPr/>
              <p:nvPr/>
            </p:nvSpPr>
            <p:spPr>
              <a:xfrm>
                <a:off x="10178185" y="3595269"/>
                <a:ext cx="791935" cy="791935"/>
              </a:xfrm>
              <a:prstGeom prst="ellipse">
                <a:avLst/>
              </a:prstGeom>
              <a:solidFill>
                <a:srgbClr val="F375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9C33EE-1E23-13EC-AD60-A0A5FEB914CD}"/>
                  </a:ext>
                </a:extLst>
              </p:cNvPr>
              <p:cNvSpPr txBox="1"/>
              <p:nvPr/>
            </p:nvSpPr>
            <p:spPr>
              <a:xfrm>
                <a:off x="8621077" y="3523353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H / </a:t>
                </a:r>
                <a:r>
                  <a:rPr lang="en-US" dirty="0">
                    <a:solidFill>
                      <a:srgbClr val="F3753F"/>
                    </a:solidFill>
                  </a:rPr>
                  <a:t>output(H)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1886233-D171-6155-215B-E41CDEAEB338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8646001" y="3927047"/>
                <a:ext cx="1532184" cy="1180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C701F4-C167-2277-C059-C3BC71CF9B17}"/>
                </a:ext>
              </a:extLst>
            </p:cNvPr>
            <p:cNvGrpSpPr/>
            <p:nvPr/>
          </p:nvGrpSpPr>
          <p:grpSpPr>
            <a:xfrm>
              <a:off x="6425828" y="5885058"/>
              <a:ext cx="2278115" cy="863851"/>
              <a:chOff x="9000285" y="4654620"/>
              <a:chExt cx="2278115" cy="86385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6ACA60-612D-CD17-A0F7-C606EFBD2EB2}"/>
                  </a:ext>
                </a:extLst>
              </p:cNvPr>
              <p:cNvSpPr/>
              <p:nvPr/>
            </p:nvSpPr>
            <p:spPr>
              <a:xfrm>
                <a:off x="10486465" y="472653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391C71-364D-9BEC-0664-9893ED37EFF9}"/>
                  </a:ext>
                </a:extLst>
              </p:cNvPr>
              <p:cNvSpPr txBox="1"/>
              <p:nvPr/>
            </p:nvSpPr>
            <p:spPr>
              <a:xfrm>
                <a:off x="9000285" y="4654620"/>
                <a:ext cx="1633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all </a:t>
                </a:r>
                <a:r>
                  <a:rPr lang="en-US" dirty="0">
                    <a:solidFill>
                      <a:srgbClr val="F3753F"/>
                    </a:solidFill>
                  </a:rPr>
                  <a:t>/ output(all)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AF98850-1114-8D56-94DA-5A951730A93C}"/>
                  </a:ext>
                </a:extLst>
              </p:cNvPr>
              <p:cNvCxnSpPr>
                <a:cxnSpLocks/>
                <a:stCxn id="7" idx="6"/>
                <a:endCxn id="11" idx="2"/>
              </p:cNvCxnSpPr>
              <p:nvPr/>
            </p:nvCxnSpPr>
            <p:spPr>
              <a:xfrm>
                <a:off x="9076777" y="5122504"/>
                <a:ext cx="1409688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7C16FF-C487-7F98-3A9C-9FB0807A1D9A}"/>
                </a:ext>
              </a:extLst>
            </p:cNvPr>
            <p:cNvSpPr/>
            <p:nvPr/>
          </p:nvSpPr>
          <p:spPr>
            <a:xfrm>
              <a:off x="3386266" y="58927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235AC8FA-20B6-461F-987F-807220870B99}"/>
                </a:ext>
              </a:extLst>
            </p:cNvPr>
            <p:cNvSpPr/>
            <p:nvPr/>
          </p:nvSpPr>
          <p:spPr>
            <a:xfrm rot="10800000" flipV="1">
              <a:off x="3623577" y="5475044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29CFD6-9C92-D439-7130-A459DA82D325}"/>
                </a:ext>
              </a:extLst>
            </p:cNvPr>
            <p:cNvSpPr txBox="1"/>
            <p:nvPr/>
          </p:nvSpPr>
          <p:spPr>
            <a:xfrm>
              <a:off x="3098422" y="505494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other / output(other)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4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1649" y="632840"/>
            <a:ext cx="10748702" cy="37306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Deterministic Finite State Automaton (or deterministic finite state machine)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For any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given state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, then for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all possible inputs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chemeClr val="accent3"/>
                </a:solidFill>
                <a:cs typeface="Consolas" panose="020B0609020204030204" pitchFamily="49" charset="0"/>
              </a:rPr>
              <a:t>there is always </a:t>
            </a:r>
            <a:r>
              <a:rPr lang="en-US" sz="1800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Step 1: </a:t>
            </a:r>
            <a:r>
              <a:rPr lang="en-US" sz="1800" dirty="0">
                <a:solidFill>
                  <a:schemeClr val="accent1"/>
                </a:solidFill>
              </a:rPr>
              <a:t>Define the states (using the recognizer example from the previous slide)</a:t>
            </a:r>
          </a:p>
          <a:p>
            <a:pPr lvl="1"/>
            <a:r>
              <a:rPr lang="en-US" sz="1800" b="1" i="1" dirty="0">
                <a:solidFill>
                  <a:srgbClr val="0070C0"/>
                </a:solidFill>
              </a:rPr>
              <a:t>Start (initial or power up) state: </a:t>
            </a:r>
            <a:r>
              <a:rPr lang="en-US" sz="1800" dirty="0">
                <a:solidFill>
                  <a:srgbClr val="0070C0"/>
                </a:solidFill>
              </a:rPr>
              <a:t>input has not seen an H (or no input so far)</a:t>
            </a:r>
            <a:endParaRPr lang="en-US" sz="1800" b="1" i="1" dirty="0">
              <a:solidFill>
                <a:srgbClr val="0070C0"/>
              </a:solidFill>
            </a:endParaRPr>
          </a:p>
          <a:p>
            <a:pPr lvl="1"/>
            <a:r>
              <a:rPr lang="en-US" sz="1800" b="1" i="1" dirty="0">
                <a:solidFill>
                  <a:srgbClr val="F37440"/>
                </a:solidFill>
              </a:rPr>
              <a:t>H state</a:t>
            </a:r>
            <a:r>
              <a:rPr lang="en-US" sz="1800" dirty="0">
                <a:solidFill>
                  <a:srgbClr val="F37440"/>
                </a:solidFill>
              </a:rPr>
              <a:t>: input has seen at least one H (or more than one H</a:t>
            </a:r>
          </a:p>
          <a:p>
            <a:pPr lvl="1"/>
            <a:r>
              <a:rPr lang="en-US" sz="1800" b="1" i="1" dirty="0">
                <a:solidFill>
                  <a:srgbClr val="2C895B"/>
                </a:solidFill>
              </a:rPr>
              <a:t>end state</a:t>
            </a:r>
            <a:r>
              <a:rPr lang="en-US" sz="1800" dirty="0">
                <a:solidFill>
                  <a:srgbClr val="2C895B"/>
                </a:solidFill>
              </a:rPr>
              <a:t>: input has seen an H immediately followed by an A</a:t>
            </a:r>
          </a:p>
          <a:p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Step 2: Define the arcs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Specify </a:t>
            </a:r>
            <a:r>
              <a:rPr lang="en-US" sz="1800" dirty="0">
                <a:solidFill>
                  <a:srgbClr val="7030A0"/>
                </a:solidFill>
              </a:rPr>
              <a:t>arcs </a:t>
            </a:r>
            <a:r>
              <a:rPr lang="en-US" sz="1800" dirty="0">
                <a:solidFill>
                  <a:schemeClr val="accent1"/>
                </a:solidFill>
              </a:rPr>
              <a:t>at each state for all possible inputs </a:t>
            </a:r>
            <a:r>
              <a:rPr lang="en-US" sz="1800" b="1" dirty="0">
                <a:solidFill>
                  <a:schemeClr val="accent1"/>
                </a:solidFill>
              </a:rPr>
              <a:t>(an arc can be taken on more than on input)</a:t>
            </a: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Specify </a:t>
            </a:r>
            <a:r>
              <a:rPr lang="en-US" sz="1800" dirty="0">
                <a:solidFill>
                  <a:srgbClr val="7030A0"/>
                </a:solidFill>
              </a:rPr>
              <a:t>output or action (if any)</a:t>
            </a:r>
            <a:r>
              <a:rPr lang="en-US" sz="1800" dirty="0">
                <a:solidFill>
                  <a:srgbClr val="2C895B"/>
                </a:solidFill>
              </a:rPr>
              <a:t> on each arc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Check</a:t>
            </a:r>
            <a:r>
              <a:rPr lang="en-US" sz="1800" dirty="0">
                <a:solidFill>
                  <a:schemeClr val="tx2"/>
                </a:solidFill>
              </a:rPr>
              <a:t>: each </a:t>
            </a:r>
            <a:r>
              <a:rPr lang="en-US" sz="1800" dirty="0">
                <a:solidFill>
                  <a:srgbClr val="2C895B"/>
                </a:solidFill>
              </a:rPr>
              <a:t>state transition (arc) is </a:t>
            </a:r>
            <a:r>
              <a:rPr lang="en-US" sz="1800" i="1" dirty="0">
                <a:solidFill>
                  <a:srgbClr val="0070C0"/>
                </a:solidFill>
              </a:rPr>
              <a:t>unambiguous</a:t>
            </a:r>
            <a:r>
              <a:rPr lang="en-US" sz="1800" dirty="0">
                <a:solidFill>
                  <a:srgbClr val="0070C0"/>
                </a:solidFill>
              </a:rPr>
              <a:t> (unique – a specific input selects just one arc)</a:t>
            </a:r>
          </a:p>
          <a:p>
            <a:pPr lvl="1"/>
            <a:endParaRPr lang="en-US" sz="1800" dirty="0">
              <a:solidFill>
                <a:srgbClr val="2C895B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09478D-798F-C8DF-6CC7-C8931D59DCAF}"/>
              </a:ext>
            </a:extLst>
          </p:cNvPr>
          <p:cNvGrpSpPr/>
          <p:nvPr/>
        </p:nvGrpSpPr>
        <p:grpSpPr>
          <a:xfrm>
            <a:off x="2680425" y="4589908"/>
            <a:ext cx="6831149" cy="1881673"/>
            <a:chOff x="179022" y="4538824"/>
            <a:chExt cx="6831149" cy="18816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AFDFDD-7B1A-3397-2B51-99FC9CCDDBB6}"/>
                </a:ext>
              </a:extLst>
            </p:cNvPr>
            <p:cNvGrpSpPr/>
            <p:nvPr/>
          </p:nvGrpSpPr>
          <p:grpSpPr>
            <a:xfrm>
              <a:off x="572341" y="5372418"/>
              <a:ext cx="6437830" cy="818595"/>
              <a:chOff x="572341" y="5372418"/>
              <a:chExt cx="6437830" cy="81859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0821E6-1A78-F949-8E09-C386E3EFAD22}"/>
                  </a:ext>
                </a:extLst>
              </p:cNvPr>
              <p:cNvSpPr/>
              <p:nvPr/>
            </p:nvSpPr>
            <p:spPr>
              <a:xfrm>
                <a:off x="572341" y="5399078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start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DC3F15C-ED7C-1B42-89C8-77E925D3A0CB}"/>
                  </a:ext>
                </a:extLst>
              </p:cNvPr>
              <p:cNvSpPr/>
              <p:nvPr/>
            </p:nvSpPr>
            <p:spPr>
              <a:xfrm>
                <a:off x="3508363" y="5380243"/>
                <a:ext cx="791935" cy="800506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H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19A188C-8038-9244-9540-574288AD28A2}"/>
                  </a:ext>
                </a:extLst>
              </p:cNvPr>
              <p:cNvSpPr/>
              <p:nvPr/>
            </p:nvSpPr>
            <p:spPr>
              <a:xfrm>
                <a:off x="6218236" y="5372418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50FCAF-187F-B0F1-CB5B-41E12038CAC3}"/>
                </a:ext>
              </a:extLst>
            </p:cNvPr>
            <p:cNvGrpSpPr/>
            <p:nvPr/>
          </p:nvGrpSpPr>
          <p:grpSpPr>
            <a:xfrm>
              <a:off x="179022" y="4538824"/>
              <a:ext cx="6039214" cy="1881673"/>
              <a:chOff x="179022" y="4538824"/>
              <a:chExt cx="6039214" cy="1881673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BCFCFE7D-E871-DC4D-AA98-EC2A35F604BD}"/>
                  </a:ext>
                </a:extLst>
              </p:cNvPr>
              <p:cNvSpPr/>
              <p:nvPr/>
            </p:nvSpPr>
            <p:spPr>
              <a:xfrm rot="21277514" flipH="1">
                <a:off x="3575284" y="4963307"/>
                <a:ext cx="546177" cy="871543"/>
              </a:xfrm>
              <a:prstGeom prst="arc">
                <a:avLst>
                  <a:gd name="adj1" fmla="val 9725475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9DC0C1-850B-BD48-B0CC-57806B0EF5FD}"/>
                  </a:ext>
                </a:extLst>
              </p:cNvPr>
              <p:cNvSpPr txBox="1"/>
              <p:nvPr/>
            </p:nvSpPr>
            <p:spPr>
              <a:xfrm>
                <a:off x="3313423" y="4538824"/>
                <a:ext cx="1005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H / no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B915CF-B482-CB4C-8166-E393C5312AFF}"/>
                  </a:ext>
                </a:extLst>
              </p:cNvPr>
              <p:cNvSpPr txBox="1"/>
              <p:nvPr/>
            </p:nvSpPr>
            <p:spPr>
              <a:xfrm>
                <a:off x="1380749" y="6020387"/>
                <a:ext cx="12650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other / no</a:t>
                </a:r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F95F78FD-9DC6-E245-A097-393DBFFCA561}"/>
                  </a:ext>
                </a:extLst>
              </p:cNvPr>
              <p:cNvSpPr/>
              <p:nvPr/>
            </p:nvSpPr>
            <p:spPr>
              <a:xfrm rot="9244047">
                <a:off x="1104188" y="4553321"/>
                <a:ext cx="3029849" cy="1840202"/>
              </a:xfrm>
              <a:prstGeom prst="arc">
                <a:avLst>
                  <a:gd name="adj1" fmla="val 13973372"/>
                  <a:gd name="adj2" fmla="val 119052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36A4DD-DEDE-E141-A82E-3B065FF7693D}"/>
                  </a:ext>
                </a:extLst>
              </p:cNvPr>
              <p:cNvSpPr txBox="1"/>
              <p:nvPr/>
            </p:nvSpPr>
            <p:spPr>
              <a:xfrm>
                <a:off x="1748717" y="5380243"/>
                <a:ext cx="1005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H / no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9BD6D03-A63A-E645-B783-0AB628448667}"/>
                  </a:ext>
                </a:extLst>
              </p:cNvPr>
              <p:cNvCxnSpPr>
                <a:cxnSpLocks/>
                <a:stCxn id="18" idx="6"/>
              </p:cNvCxnSpPr>
              <p:nvPr/>
            </p:nvCxnSpPr>
            <p:spPr>
              <a:xfrm flipV="1">
                <a:off x="1364276" y="5777612"/>
                <a:ext cx="2158004" cy="1743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B86B7E-1BFE-8349-8D31-27328B5FC6D8}"/>
                  </a:ext>
                </a:extLst>
              </p:cNvPr>
              <p:cNvSpPr txBox="1"/>
              <p:nvPr/>
            </p:nvSpPr>
            <p:spPr>
              <a:xfrm>
                <a:off x="4924505" y="5305097"/>
                <a:ext cx="11070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A / yes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9DA372F-5C32-2B4F-94F2-6E5BF236395C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 flipV="1">
                <a:off x="4300298" y="5768386"/>
                <a:ext cx="1917938" cy="1211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8356700C-A3FA-4F4A-AAA1-9BE8C55C7DF9}"/>
                  </a:ext>
                </a:extLst>
              </p:cNvPr>
              <p:cNvSpPr/>
              <p:nvPr/>
            </p:nvSpPr>
            <p:spPr>
              <a:xfrm rot="10800000" flipV="1">
                <a:off x="704177" y="4976538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C838BA-2396-2F4F-B06E-6D76B3BFE955}"/>
                  </a:ext>
                </a:extLst>
              </p:cNvPr>
              <p:cNvSpPr txBox="1"/>
              <p:nvPr/>
            </p:nvSpPr>
            <p:spPr>
              <a:xfrm>
                <a:off x="179022" y="4556439"/>
                <a:ext cx="1484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other / no</a:t>
                </a: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6" y="165302"/>
            <a:ext cx="10515600" cy="581414"/>
          </a:xfrm>
        </p:spPr>
        <p:txBody>
          <a:bodyPr/>
          <a:lstStyle/>
          <a:p>
            <a:r>
              <a:rPr lang="en-US" dirty="0"/>
              <a:t>DFA counting the instances of a pattern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1476" y="1287781"/>
            <a:ext cx="11466302" cy="47756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state machine on the previous slide </a:t>
            </a:r>
            <a:r>
              <a:rPr lang="en-US" sz="2400" dirty="0">
                <a:solidFill>
                  <a:schemeClr val="accent5"/>
                </a:solidFill>
              </a:rPr>
              <a:t>would stop after seeing the first HA,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>
                <a:solidFill>
                  <a:schemeClr val="accent1"/>
                </a:solidFill>
              </a:rPr>
              <a:t>does not take any more input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missing later occurrences of HA </a:t>
            </a:r>
            <a:r>
              <a:rPr lang="en-US" sz="2400" dirty="0">
                <a:solidFill>
                  <a:schemeClr val="tx2"/>
                </a:solidFill>
              </a:rPr>
              <a:t>in the input</a:t>
            </a:r>
          </a:p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 dirty="0">
                <a:solidFill>
                  <a:schemeClr val="accent1"/>
                </a:solidFill>
              </a:rPr>
              <a:t>to find and count all HA's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to the </a:t>
            </a:r>
            <a:r>
              <a:rPr lang="en-US" sz="2400" dirty="0">
                <a:solidFill>
                  <a:srgbClr val="0070C0"/>
                </a:solidFill>
              </a:rPr>
              <a:t>bottom (end of file)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  <a:p>
            <a:pPr lvl="1"/>
            <a:endParaRPr lang="en-US" sz="24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FF0000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the file in sequential order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</a:t>
            </a:r>
            <a:r>
              <a:rPr lang="en-US" sz="2400" dirty="0">
                <a:solidFill>
                  <a:srgbClr val="FF0000"/>
                </a:solidFill>
              </a:rPr>
              <a:t>is reached 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5020894" y="2740051"/>
            <a:ext cx="5182707" cy="2269572"/>
            <a:chOff x="2085346" y="3889663"/>
            <a:chExt cx="5182707" cy="2269572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H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accent6"/>
                  </a:solidFill>
                  <a:latin typeface="Arial" panose="020B0604020202020204" pitchFamily="34" charset="0"/>
                </a:rPr>
                <a:t>A 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 counting the instances of a pattern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07344" y="826057"/>
            <a:ext cx="10777311" cy="22788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We will adjust the DFA to </a:t>
            </a:r>
            <a:r>
              <a:rPr lang="en-US" sz="2000" dirty="0">
                <a:solidFill>
                  <a:srgbClr val="0070C0"/>
                </a:solidFill>
              </a:rPr>
              <a:t>act on continuous input</a:t>
            </a:r>
            <a:r>
              <a:rPr lang="en-US" sz="2000" dirty="0">
                <a:solidFill>
                  <a:schemeClr val="tx2"/>
                </a:solidFill>
              </a:rPr>
              <a:t> (multiple instances of the pattern)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And to count the number of HA patterns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2000" i="1" dirty="0">
                <a:solidFill>
                  <a:schemeClr val="tx2"/>
                </a:solidFill>
              </a:rPr>
              <a:t>"</a:t>
            </a:r>
            <a:r>
              <a:rPr lang="en-US" sz="2000" i="1" dirty="0">
                <a:solidFill>
                  <a:srgbClr val="2C895B"/>
                </a:solidFill>
              </a:rPr>
              <a:t>redirect" </a:t>
            </a:r>
            <a:r>
              <a:rPr lang="en-US" sz="2000" dirty="0">
                <a:solidFill>
                  <a:srgbClr val="2C895B"/>
                </a:solidFill>
              </a:rPr>
              <a:t>the arc(s) </a:t>
            </a:r>
            <a:r>
              <a:rPr lang="en-US" sz="2000" dirty="0">
                <a:solidFill>
                  <a:schemeClr val="accent6"/>
                </a:solidFill>
              </a:rPr>
              <a:t>that </a:t>
            </a:r>
            <a:r>
              <a:rPr lang="en-US" sz="2000" b="1" dirty="0">
                <a:solidFill>
                  <a:schemeClr val="accent6"/>
                </a:solidFill>
              </a:rPr>
              <a:t>pointed</a:t>
            </a:r>
            <a:r>
              <a:rPr lang="en-US" sz="2000" dirty="0">
                <a:solidFill>
                  <a:schemeClr val="accent6"/>
                </a:solidFill>
              </a:rPr>
              <a:t> at the </a:t>
            </a:r>
            <a:r>
              <a:rPr lang="en-US" sz="2000" b="1" dirty="0">
                <a:solidFill>
                  <a:srgbClr val="2C895B"/>
                </a:solidFill>
              </a:rPr>
              <a:t>end state </a:t>
            </a:r>
            <a:r>
              <a:rPr lang="en-US" sz="2000" dirty="0">
                <a:solidFill>
                  <a:schemeClr val="accent6"/>
                </a:solidFill>
              </a:rPr>
              <a:t>to point to the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start state</a:t>
            </a:r>
            <a:endParaRPr lang="en-US" sz="2000" b="1" dirty="0">
              <a:solidFill>
                <a:schemeClr val="accent6"/>
              </a:solidFill>
            </a:endParaRPr>
          </a:p>
          <a:p>
            <a:pPr marL="468312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Convert output to counting 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Add arcs </a:t>
            </a:r>
            <a:r>
              <a:rPr lang="en-US" sz="2000" dirty="0">
                <a:solidFill>
                  <a:schemeClr val="tx2"/>
                </a:solidFill>
              </a:rPr>
              <a:t>from </a:t>
            </a:r>
            <a:r>
              <a:rPr lang="en-US" sz="2000" dirty="0">
                <a:solidFill>
                  <a:srgbClr val="0070C0"/>
                </a:solidFill>
              </a:rPr>
              <a:t>each state </a:t>
            </a:r>
            <a:r>
              <a:rPr lang="en-US" sz="2000" dirty="0">
                <a:solidFill>
                  <a:schemeClr val="tx2"/>
                </a:solidFill>
              </a:rPr>
              <a:t>when EOF on input is detected </a:t>
            </a:r>
            <a:r>
              <a:rPr lang="en-US" sz="2000" dirty="0">
                <a:solidFill>
                  <a:srgbClr val="0070C0"/>
                </a:solidFill>
              </a:rPr>
              <a:t>to the </a:t>
            </a:r>
            <a:r>
              <a:rPr lang="en-US" sz="2000" dirty="0" err="1">
                <a:solidFill>
                  <a:srgbClr val="0070C0"/>
                </a:solidFill>
              </a:rPr>
              <a:t>eof</a:t>
            </a:r>
            <a:r>
              <a:rPr lang="en-US" sz="2000" dirty="0">
                <a:solidFill>
                  <a:srgbClr val="0070C0"/>
                </a:solidFill>
              </a:rPr>
              <a:t> state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E38CCA-9DBB-F7D7-9DFF-AE737758466F}"/>
              </a:ext>
            </a:extLst>
          </p:cNvPr>
          <p:cNvGrpSpPr/>
          <p:nvPr/>
        </p:nvGrpSpPr>
        <p:grpSpPr>
          <a:xfrm>
            <a:off x="5176117" y="3772038"/>
            <a:ext cx="1452892" cy="938491"/>
            <a:chOff x="8715111" y="2392236"/>
            <a:chExt cx="1452892" cy="938491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D3774243-2105-578C-9B4F-DF30AE07DA4E}"/>
                </a:ext>
              </a:extLst>
            </p:cNvPr>
            <p:cNvSpPr/>
            <p:nvPr/>
          </p:nvSpPr>
          <p:spPr>
            <a:xfrm rot="21277514" flipH="1">
              <a:off x="9621826" y="2459184"/>
              <a:ext cx="546177" cy="871543"/>
            </a:xfrm>
            <a:prstGeom prst="arc">
              <a:avLst>
                <a:gd name="adj1" fmla="val 9725475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6B8CFE-A3EB-D677-C3CD-7333AE700930}"/>
                </a:ext>
              </a:extLst>
            </p:cNvPr>
            <p:cNvSpPr txBox="1"/>
            <p:nvPr/>
          </p:nvSpPr>
          <p:spPr>
            <a:xfrm>
              <a:off x="8715111" y="2392236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 / -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66CE156-F520-4062-8F05-81610D090434}"/>
              </a:ext>
            </a:extLst>
          </p:cNvPr>
          <p:cNvGrpSpPr/>
          <p:nvPr/>
        </p:nvGrpSpPr>
        <p:grpSpPr>
          <a:xfrm>
            <a:off x="3611736" y="3429000"/>
            <a:ext cx="3029849" cy="1895278"/>
            <a:chOff x="7446225" y="1909488"/>
            <a:chExt cx="3029849" cy="189527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891490-E731-8D69-BC96-4060DA02A0CC}"/>
                </a:ext>
              </a:extLst>
            </p:cNvPr>
            <p:cNvSpPr txBox="1"/>
            <p:nvPr/>
          </p:nvSpPr>
          <p:spPr>
            <a:xfrm>
              <a:off x="7933346" y="3404656"/>
              <a:ext cx="909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other /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A758E524-FFAE-797A-F2A8-717657CA6FB0}"/>
                </a:ext>
              </a:extLst>
            </p:cNvPr>
            <p:cNvSpPr/>
            <p:nvPr/>
          </p:nvSpPr>
          <p:spPr>
            <a:xfrm rot="9244047">
              <a:off x="7446225" y="1909488"/>
              <a:ext cx="3029849" cy="1840202"/>
            </a:xfrm>
            <a:prstGeom prst="arc">
              <a:avLst>
                <a:gd name="adj1" fmla="val 13973372"/>
                <a:gd name="adj2" fmla="val 119052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D6CA9154-CC65-9358-76E1-D1ABE75BF757}"/>
              </a:ext>
            </a:extLst>
          </p:cNvPr>
          <p:cNvSpPr/>
          <p:nvPr/>
        </p:nvSpPr>
        <p:spPr>
          <a:xfrm>
            <a:off x="3079889" y="4274757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6A14C8-958D-560A-FBB4-352F8921C48B}"/>
              </a:ext>
            </a:extLst>
          </p:cNvPr>
          <p:cNvGrpSpPr/>
          <p:nvPr/>
        </p:nvGrpSpPr>
        <p:grpSpPr>
          <a:xfrm>
            <a:off x="3871824" y="4255922"/>
            <a:ext cx="2936022" cy="800506"/>
            <a:chOff x="3186025" y="2769788"/>
            <a:chExt cx="2936022" cy="80050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86D174D-7EC5-F2D2-9F10-5FD414A1385A}"/>
                </a:ext>
              </a:extLst>
            </p:cNvPr>
            <p:cNvSpPr/>
            <p:nvPr/>
          </p:nvSpPr>
          <p:spPr>
            <a:xfrm>
              <a:off x="5330112" y="2769788"/>
              <a:ext cx="791935" cy="800506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4F8B0-466C-C124-0F1D-B98B23517EE7}"/>
                </a:ext>
              </a:extLst>
            </p:cNvPr>
            <p:cNvSpPr txBox="1"/>
            <p:nvPr/>
          </p:nvSpPr>
          <p:spPr>
            <a:xfrm>
              <a:off x="3570466" y="2769788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 / -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ADC2CF4-B63F-980B-DAB3-2768A8243F3F}"/>
                </a:ext>
              </a:extLst>
            </p:cNvPr>
            <p:cNvCxnSpPr>
              <a:cxnSpLocks/>
              <a:stCxn id="51" idx="6"/>
            </p:cNvCxnSpPr>
            <p:nvPr/>
          </p:nvCxnSpPr>
          <p:spPr>
            <a:xfrm flipV="1">
              <a:off x="3186025" y="3167157"/>
              <a:ext cx="2158004" cy="1743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A2EFEC5-FD14-ABAF-6F3A-49BE2B1BB437}"/>
              </a:ext>
            </a:extLst>
          </p:cNvPr>
          <p:cNvGrpSpPr/>
          <p:nvPr/>
        </p:nvGrpSpPr>
        <p:grpSpPr>
          <a:xfrm>
            <a:off x="2198723" y="3422700"/>
            <a:ext cx="1497837" cy="1221365"/>
            <a:chOff x="9207821" y="1148190"/>
            <a:chExt cx="1497837" cy="1221365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98F9B1A1-E197-C7C7-64E5-2422EA43FDEA}"/>
                </a:ext>
              </a:extLst>
            </p:cNvPr>
            <p:cNvSpPr/>
            <p:nvPr/>
          </p:nvSpPr>
          <p:spPr>
            <a:xfrm rot="10800000" flipV="1">
              <a:off x="10072514" y="1577707"/>
              <a:ext cx="633144" cy="791848"/>
            </a:xfrm>
            <a:prstGeom prst="arc">
              <a:avLst>
                <a:gd name="adj1" fmla="val 10177911"/>
                <a:gd name="adj2" fmla="val 11054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E28895-3865-EF1C-30D7-124254745A52}"/>
                </a:ext>
              </a:extLst>
            </p:cNvPr>
            <p:cNvSpPr txBox="1"/>
            <p:nvPr/>
          </p:nvSpPr>
          <p:spPr>
            <a:xfrm>
              <a:off x="9207821" y="1148190"/>
              <a:ext cx="1244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other / -</a:t>
              </a:r>
            </a:p>
          </p:txBody>
        </p:sp>
      </p:grpSp>
      <p:sp>
        <p:nvSpPr>
          <p:cNvPr id="67" name="Arc 66">
            <a:extLst>
              <a:ext uri="{FF2B5EF4-FFF2-40B4-BE49-F238E27FC236}">
                <a16:creationId xmlns:a16="http://schemas.microsoft.com/office/drawing/2014/main" id="{70AF8CF8-B33E-0E5A-6E9E-0D338A530FAB}"/>
              </a:ext>
            </a:extLst>
          </p:cNvPr>
          <p:cNvSpPr/>
          <p:nvPr/>
        </p:nvSpPr>
        <p:spPr>
          <a:xfrm rot="10800000">
            <a:off x="3504085" y="4099279"/>
            <a:ext cx="2763125" cy="1848574"/>
          </a:xfrm>
          <a:prstGeom prst="arc">
            <a:avLst>
              <a:gd name="adj1" fmla="val 10868703"/>
              <a:gd name="adj2" fmla="val 11905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F19EB1-E1D5-7747-EAFB-A4E87FDE3616}"/>
              </a:ext>
            </a:extLst>
          </p:cNvPr>
          <p:cNvSpPr txBox="1"/>
          <p:nvPr/>
        </p:nvSpPr>
        <p:spPr>
          <a:xfrm>
            <a:off x="3597672" y="5884481"/>
            <a:ext cx="2700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 / (count = count + 1)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04E549-1138-3A72-F82E-9C49E7AD0465}"/>
              </a:ext>
            </a:extLst>
          </p:cNvPr>
          <p:cNvGrpSpPr/>
          <p:nvPr/>
        </p:nvGrpSpPr>
        <p:grpSpPr>
          <a:xfrm>
            <a:off x="3739570" y="3195097"/>
            <a:ext cx="5810897" cy="1829058"/>
            <a:chOff x="3739570" y="3195097"/>
            <a:chExt cx="5810897" cy="182905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0FB127F-AF73-578E-2515-BA3F07A3BA80}"/>
                </a:ext>
              </a:extLst>
            </p:cNvPr>
            <p:cNvGrpSpPr/>
            <p:nvPr/>
          </p:nvGrpSpPr>
          <p:grpSpPr>
            <a:xfrm>
              <a:off x="6776503" y="4191626"/>
              <a:ext cx="1949281" cy="464549"/>
              <a:chOff x="4822137" y="4750129"/>
              <a:chExt cx="1949281" cy="464549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D778357-8E75-F402-3CDA-854043FC6DDE}"/>
                  </a:ext>
                </a:extLst>
              </p:cNvPr>
              <p:cNvSpPr txBox="1"/>
              <p:nvPr/>
            </p:nvSpPr>
            <p:spPr>
              <a:xfrm>
                <a:off x="4822137" y="4750129"/>
                <a:ext cx="1895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EOF / Output (count) 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889F4A0-EDC2-B318-622F-26F9FAA9C636}"/>
                  </a:ext>
                </a:extLst>
              </p:cNvPr>
              <p:cNvCxnSpPr>
                <a:cxnSpLocks/>
                <a:stCxn id="60" idx="6"/>
              </p:cNvCxnSpPr>
              <p:nvPr/>
            </p:nvCxnSpPr>
            <p:spPr>
              <a:xfrm flipV="1">
                <a:off x="4853480" y="5202568"/>
                <a:ext cx="1917938" cy="1211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470E941-2993-285A-2577-66F5EE306857}"/>
                </a:ext>
              </a:extLst>
            </p:cNvPr>
            <p:cNvSpPr/>
            <p:nvPr/>
          </p:nvSpPr>
          <p:spPr>
            <a:xfrm>
              <a:off x="8758532" y="41807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0693B4-3916-E3B7-A5AD-79586E467353}"/>
                </a:ext>
              </a:extLst>
            </p:cNvPr>
            <p:cNvSpPr/>
            <p:nvPr/>
          </p:nvSpPr>
          <p:spPr>
            <a:xfrm rot="10800000" flipH="1" flipV="1">
              <a:off x="3739570" y="3648274"/>
              <a:ext cx="5018962" cy="1375881"/>
            </a:xfrm>
            <a:prstGeom prst="arc">
              <a:avLst>
                <a:gd name="adj1" fmla="val 10868703"/>
                <a:gd name="adj2" fmla="val 2155944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245232-CA94-EE26-93FB-22F5663FD3F1}"/>
                </a:ext>
              </a:extLst>
            </p:cNvPr>
            <p:cNvSpPr txBox="1"/>
            <p:nvPr/>
          </p:nvSpPr>
          <p:spPr>
            <a:xfrm>
              <a:off x="5474435" y="3195097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EOF /  Output (count)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FE7F88-D491-95E7-AB93-1349D1BBE80B}"/>
              </a:ext>
            </a:extLst>
          </p:cNvPr>
          <p:cNvCxnSpPr>
            <a:cxnSpLocks/>
          </p:cNvCxnSpPr>
          <p:nvPr/>
        </p:nvCxnSpPr>
        <p:spPr>
          <a:xfrm flipV="1">
            <a:off x="908234" y="4725477"/>
            <a:ext cx="2158004" cy="17434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A05A16-9D2F-342D-8A32-2FA5C1E4FEA9}"/>
              </a:ext>
            </a:extLst>
          </p:cNvPr>
          <p:cNvSpPr txBox="1"/>
          <p:nvPr/>
        </p:nvSpPr>
        <p:spPr>
          <a:xfrm>
            <a:off x="1212776" y="4725477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/ count =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39D4A-A32C-5392-B082-57A04CB0D951}"/>
              </a:ext>
            </a:extLst>
          </p:cNvPr>
          <p:cNvSpPr txBox="1"/>
          <p:nvPr/>
        </p:nvSpPr>
        <p:spPr>
          <a:xfrm>
            <a:off x="1111292" y="437103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power up</a:t>
            </a:r>
          </a:p>
        </p:txBody>
      </p: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 -1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2463720" y="27971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4749363" y="2788045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7027258" y="2802172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2940892" y="6197304"/>
            <a:ext cx="562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SOL with a @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938280" y="3193087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3550856" y="281658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263403" y="3184012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5549046" y="3193972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9301384" y="2836407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815424" y="3193086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5726608" y="31313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 /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4475371" y="1767018"/>
            <a:ext cx="1224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 / output(@)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 flipH="1">
            <a:off x="5386495" y="2853167"/>
            <a:ext cx="4201160" cy="1591492"/>
            <a:chOff x="3901757" y="-360224"/>
            <a:chExt cx="3173105" cy="1591492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 flipV="1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4083934" y="892714"/>
              <a:ext cx="1226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EOF / output(S)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851472" y="2093373"/>
            <a:ext cx="2004540" cy="1099713"/>
            <a:chOff x="290909" y="1321565"/>
            <a:chExt cx="2004540" cy="1099713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290909" y="1321565"/>
              <a:ext cx="1763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other / output(other)</a:t>
              </a:r>
            </a:p>
          </p:txBody>
        </p:sp>
      </p:grpSp>
      <p:sp>
        <p:nvSpPr>
          <p:cNvPr id="24" name="Arc 23">
            <a:extLst>
              <a:ext uri="{FF2B5EF4-FFF2-40B4-BE49-F238E27FC236}">
                <a16:creationId xmlns:a16="http://schemas.microsoft.com/office/drawing/2014/main" id="{5E425856-28C1-024D-8B70-AA7166C6CD8E}"/>
              </a:ext>
            </a:extLst>
          </p:cNvPr>
          <p:cNvSpPr/>
          <p:nvPr/>
        </p:nvSpPr>
        <p:spPr>
          <a:xfrm rot="10800000" flipV="1">
            <a:off x="3130698" y="1755539"/>
            <a:ext cx="4308447" cy="2736222"/>
          </a:xfrm>
          <a:prstGeom prst="arc">
            <a:avLst>
              <a:gd name="adj1" fmla="val 11455587"/>
              <a:gd name="adj2" fmla="val 2121292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3093995" y="2667741"/>
            <a:ext cx="2055929" cy="1509978"/>
            <a:chOff x="2331493" y="2032206"/>
            <a:chExt cx="2055929" cy="1509978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5029735" flipH="1" flipV="1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689187" y="3080519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other / output(S),</a:t>
              </a:r>
            </a:p>
            <a:p>
              <a:r>
                <a:rPr lang="en-US" sz="1200" dirty="0">
                  <a:solidFill>
                    <a:srgbClr val="0070C0"/>
                  </a:solidFill>
                </a:rPr>
                <a:t>           output(other)</a:t>
              </a:r>
            </a:p>
          </p:txBody>
        </p:sp>
      </p:grpSp>
      <p:sp>
        <p:nvSpPr>
          <p:cNvPr id="70" name="Arc 69">
            <a:extLst>
              <a:ext uri="{FF2B5EF4-FFF2-40B4-BE49-F238E27FC236}">
                <a16:creationId xmlns:a16="http://schemas.microsoft.com/office/drawing/2014/main" id="{85AC6930-B4C7-BB6D-AB26-79FA89DD1E2E}"/>
              </a:ext>
            </a:extLst>
          </p:cNvPr>
          <p:cNvSpPr/>
          <p:nvPr/>
        </p:nvSpPr>
        <p:spPr>
          <a:xfrm rot="10800000">
            <a:off x="2900024" y="2586273"/>
            <a:ext cx="4591594" cy="2084138"/>
          </a:xfrm>
          <a:prstGeom prst="arc">
            <a:avLst>
              <a:gd name="adj1" fmla="val 10707120"/>
              <a:gd name="adj2" fmla="val 88985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B48F20-53FA-0A20-8586-5BD6FCDE2402}"/>
              </a:ext>
            </a:extLst>
          </p:cNvPr>
          <p:cNvSpPr txBox="1"/>
          <p:nvPr/>
        </p:nvSpPr>
        <p:spPr>
          <a:xfrm>
            <a:off x="3853144" y="4685317"/>
            <a:ext cx="1754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output(O),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96E7B7-1190-E4D3-D635-56B59A61BA06}"/>
              </a:ext>
            </a:extLst>
          </p:cNvPr>
          <p:cNvSpPr txBox="1"/>
          <p:nvPr/>
        </p:nvSpPr>
        <p:spPr>
          <a:xfrm>
            <a:off x="7898813" y="2639357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EOF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output(O)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37CD1AB0-85ED-CD0D-4A90-FD5B65B15622}"/>
              </a:ext>
            </a:extLst>
          </p:cNvPr>
          <p:cNvSpPr/>
          <p:nvPr/>
        </p:nvSpPr>
        <p:spPr>
          <a:xfrm rot="10800000" flipH="1" flipV="1">
            <a:off x="2992597" y="1408296"/>
            <a:ext cx="6942176" cy="2816572"/>
          </a:xfrm>
          <a:prstGeom prst="arc">
            <a:avLst>
              <a:gd name="adj1" fmla="val 10805266"/>
              <a:gd name="adj2" fmla="val 7954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FF3237-0C52-52EA-E613-64234605F1D7}"/>
              </a:ext>
            </a:extLst>
          </p:cNvPr>
          <p:cNvSpPr txBox="1"/>
          <p:nvPr/>
        </p:nvSpPr>
        <p:spPr>
          <a:xfrm>
            <a:off x="6891109" y="144468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EOF / -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9B7B2313-CCEC-EEE4-9338-C8098088C9EB}"/>
              </a:ext>
            </a:extLst>
          </p:cNvPr>
          <p:cNvSpPr/>
          <p:nvPr/>
        </p:nvSpPr>
        <p:spPr>
          <a:xfrm rot="21277514" flipH="1">
            <a:off x="4766288" y="2332213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02A569-AC5D-D29E-693E-CDD708B83534}"/>
              </a:ext>
            </a:extLst>
          </p:cNvPr>
          <p:cNvSpPr txBox="1"/>
          <p:nvPr/>
        </p:nvSpPr>
        <p:spPr>
          <a:xfrm>
            <a:off x="3646733" y="238094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9004F-DFEC-4079-8C76-0442305745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B030BFF-37DB-1012-E0DB-57CB612F385C}"/>
              </a:ext>
            </a:extLst>
          </p:cNvPr>
          <p:cNvSpPr/>
          <p:nvPr/>
        </p:nvSpPr>
        <p:spPr>
          <a:xfrm rot="21407508" flipH="1">
            <a:off x="5415479" y="2786538"/>
            <a:ext cx="1769890" cy="657670"/>
          </a:xfrm>
          <a:prstGeom prst="arc">
            <a:avLst>
              <a:gd name="adj1" fmla="val 11094185"/>
              <a:gd name="adj2" fmla="val 2097049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3F72A-60B9-299C-F240-F41B909B3C7B}"/>
              </a:ext>
            </a:extLst>
          </p:cNvPr>
          <p:cNvSpPr txBox="1"/>
          <p:nvPr/>
        </p:nvSpPr>
        <p:spPr>
          <a:xfrm>
            <a:off x="5642728" y="234604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 - 2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A3B3F5-3749-F947-AB04-2154CF5CFF5B}"/>
              </a:ext>
            </a:extLst>
          </p:cNvPr>
          <p:cNvSpPr txBox="1"/>
          <p:nvPr/>
        </p:nvSpPr>
        <p:spPr>
          <a:xfrm>
            <a:off x="3678575" y="6229015"/>
            <a:ext cx="480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SAM with DAD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CC511EA-C5B3-2604-60FB-4899B92C2B63}"/>
              </a:ext>
            </a:extLst>
          </p:cNvPr>
          <p:cNvSpPr/>
          <p:nvPr/>
        </p:nvSpPr>
        <p:spPr>
          <a:xfrm>
            <a:off x="2457577" y="2972116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1949B9D-B59C-795D-E0CF-AFCC8B929DD6}"/>
              </a:ext>
            </a:extLst>
          </p:cNvPr>
          <p:cNvSpPr/>
          <p:nvPr/>
        </p:nvSpPr>
        <p:spPr>
          <a:xfrm>
            <a:off x="4743220" y="2963042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856C194-8A99-CC59-36D2-846FFA66B6AF}"/>
              </a:ext>
            </a:extLst>
          </p:cNvPr>
          <p:cNvSpPr/>
          <p:nvPr/>
        </p:nvSpPr>
        <p:spPr>
          <a:xfrm>
            <a:off x="7021115" y="2977169"/>
            <a:ext cx="791935" cy="79193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D8F807D-8B6E-02DB-8B17-65BC7524855C}"/>
              </a:ext>
            </a:extLst>
          </p:cNvPr>
          <p:cNvCxnSpPr>
            <a:cxnSpLocks/>
          </p:cNvCxnSpPr>
          <p:nvPr/>
        </p:nvCxnSpPr>
        <p:spPr>
          <a:xfrm>
            <a:off x="1932137" y="3368084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FE6EF9D-0ED7-967F-FCD5-20AC8E4A9BA5}"/>
              </a:ext>
            </a:extLst>
          </p:cNvPr>
          <p:cNvSpPr txBox="1"/>
          <p:nvPr/>
        </p:nvSpPr>
        <p:spPr>
          <a:xfrm>
            <a:off x="3305267" y="2981530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1A0ACDB-3D77-22D7-07CC-F789A5601C66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3257260" y="3359009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943A0E5-574B-0AB3-7E5D-30FD09955FC3}"/>
              </a:ext>
            </a:extLst>
          </p:cNvPr>
          <p:cNvCxnSpPr>
            <a:cxnSpLocks/>
          </p:cNvCxnSpPr>
          <p:nvPr/>
        </p:nvCxnSpPr>
        <p:spPr>
          <a:xfrm>
            <a:off x="5542903" y="3368969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ACD9A42-7A84-7934-F7EB-F1EF5C76DDF8}"/>
              </a:ext>
            </a:extLst>
          </p:cNvPr>
          <p:cNvSpPr/>
          <p:nvPr/>
        </p:nvSpPr>
        <p:spPr>
          <a:xfrm>
            <a:off x="9295241" y="3011404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AC823D0-885C-03F0-F32F-596F738362BC}"/>
              </a:ext>
            </a:extLst>
          </p:cNvPr>
          <p:cNvCxnSpPr>
            <a:cxnSpLocks/>
          </p:cNvCxnSpPr>
          <p:nvPr/>
        </p:nvCxnSpPr>
        <p:spPr>
          <a:xfrm>
            <a:off x="7809281" y="336808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623FDFD-2E87-269F-B3E1-192583A74A5E}"/>
              </a:ext>
            </a:extLst>
          </p:cNvPr>
          <p:cNvSpPr txBox="1"/>
          <p:nvPr/>
        </p:nvSpPr>
        <p:spPr>
          <a:xfrm>
            <a:off x="5827918" y="3335478"/>
            <a:ext cx="55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 / -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D0AF6C8-1A30-428A-23C8-3796AA76C2C3}"/>
              </a:ext>
            </a:extLst>
          </p:cNvPr>
          <p:cNvSpPr txBox="1"/>
          <p:nvPr/>
        </p:nvSpPr>
        <p:spPr>
          <a:xfrm>
            <a:off x="6466048" y="1743418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 / output(D),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output(A),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output(D)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150A149-4DB9-8BCA-A3B0-93B2D8E5A71A}"/>
              </a:ext>
            </a:extLst>
          </p:cNvPr>
          <p:cNvGrpSpPr/>
          <p:nvPr/>
        </p:nvGrpSpPr>
        <p:grpSpPr>
          <a:xfrm flipH="1">
            <a:off x="5380352" y="3028164"/>
            <a:ext cx="4201160" cy="1597966"/>
            <a:chOff x="3901757" y="-360224"/>
            <a:chExt cx="3173105" cy="1597966"/>
          </a:xfrm>
        </p:grpSpPr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87633C1B-94B8-3E4E-A59E-5C2F9DB09259}"/>
                </a:ext>
              </a:extLst>
            </p:cNvPr>
            <p:cNvSpPr/>
            <p:nvPr/>
          </p:nvSpPr>
          <p:spPr>
            <a:xfrm flipH="1" flipV="1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D5E674A-E16D-8CE1-0D02-AB8E816F7035}"/>
                </a:ext>
              </a:extLst>
            </p:cNvPr>
            <p:cNvSpPr txBox="1"/>
            <p:nvPr/>
          </p:nvSpPr>
          <p:spPr>
            <a:xfrm>
              <a:off x="4130512" y="899188"/>
              <a:ext cx="1226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EOF / output(S)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F203532-A5B9-7D27-821F-B2997B7805C7}"/>
              </a:ext>
            </a:extLst>
          </p:cNvPr>
          <p:cNvGrpSpPr/>
          <p:nvPr/>
        </p:nvGrpSpPr>
        <p:grpSpPr>
          <a:xfrm>
            <a:off x="614965" y="2220134"/>
            <a:ext cx="2234904" cy="1147949"/>
            <a:chOff x="60545" y="1273329"/>
            <a:chExt cx="2234904" cy="1147949"/>
          </a:xfrm>
        </p:grpSpPr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1FF12F0A-5277-ACE8-2C01-DA04F2FDE517}"/>
                </a:ext>
              </a:extLst>
            </p:cNvPr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11A27E6-4ED7-AEAD-AFAD-CACA8CDBABAD}"/>
                </a:ext>
              </a:extLst>
            </p:cNvPr>
            <p:cNvSpPr txBox="1"/>
            <p:nvPr/>
          </p:nvSpPr>
          <p:spPr>
            <a:xfrm>
              <a:off x="60545" y="1273329"/>
              <a:ext cx="2002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other / output(other)</a:t>
              </a:r>
            </a:p>
          </p:txBody>
        </p:sp>
      </p:grpSp>
      <p:sp>
        <p:nvSpPr>
          <p:cNvPr id="114" name="Arc 113">
            <a:extLst>
              <a:ext uri="{FF2B5EF4-FFF2-40B4-BE49-F238E27FC236}">
                <a16:creationId xmlns:a16="http://schemas.microsoft.com/office/drawing/2014/main" id="{3FD4F82B-4D1F-C6A3-612B-DA3681413749}"/>
              </a:ext>
            </a:extLst>
          </p:cNvPr>
          <p:cNvSpPr/>
          <p:nvPr/>
        </p:nvSpPr>
        <p:spPr>
          <a:xfrm rot="10800000" flipV="1">
            <a:off x="3124554" y="2028836"/>
            <a:ext cx="4308447" cy="2637921"/>
          </a:xfrm>
          <a:prstGeom prst="arc">
            <a:avLst>
              <a:gd name="adj1" fmla="val 11455587"/>
              <a:gd name="adj2" fmla="val 2121292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C6CB51C-485F-1F47-2445-B0735462725C}"/>
              </a:ext>
            </a:extLst>
          </p:cNvPr>
          <p:cNvGrpSpPr/>
          <p:nvPr/>
        </p:nvGrpSpPr>
        <p:grpSpPr>
          <a:xfrm>
            <a:off x="3087852" y="2842738"/>
            <a:ext cx="2055929" cy="1555311"/>
            <a:chOff x="2331493" y="2032206"/>
            <a:chExt cx="2055929" cy="1555311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2567A0B7-69ED-FB01-8084-6B78D16B8745}"/>
                </a:ext>
              </a:extLst>
            </p:cNvPr>
            <p:cNvSpPr/>
            <p:nvPr/>
          </p:nvSpPr>
          <p:spPr>
            <a:xfrm rot="5029735" flipH="1" flipV="1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3BBD532-29CB-F301-FAC4-332EF58E31DD}"/>
                </a:ext>
              </a:extLst>
            </p:cNvPr>
            <p:cNvSpPr txBox="1"/>
            <p:nvPr/>
          </p:nvSpPr>
          <p:spPr>
            <a:xfrm>
              <a:off x="2434623" y="3064297"/>
              <a:ext cx="175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other / output(S),</a:t>
              </a:r>
            </a:p>
            <a:p>
              <a:r>
                <a:rPr lang="en-US" sz="1400" dirty="0">
                  <a:solidFill>
                    <a:srgbClr val="0070C0"/>
                  </a:solidFill>
                </a:rPr>
                <a:t>           output(other)</a:t>
              </a:r>
            </a:p>
          </p:txBody>
        </p:sp>
      </p:grpSp>
      <p:sp>
        <p:nvSpPr>
          <p:cNvPr id="118" name="Arc 117">
            <a:extLst>
              <a:ext uri="{FF2B5EF4-FFF2-40B4-BE49-F238E27FC236}">
                <a16:creationId xmlns:a16="http://schemas.microsoft.com/office/drawing/2014/main" id="{F656223C-2037-E84C-E5C9-A34BBD8DBFEC}"/>
              </a:ext>
            </a:extLst>
          </p:cNvPr>
          <p:cNvSpPr/>
          <p:nvPr/>
        </p:nvSpPr>
        <p:spPr>
          <a:xfrm rot="10800000">
            <a:off x="2893881" y="2761270"/>
            <a:ext cx="4591594" cy="2157260"/>
          </a:xfrm>
          <a:prstGeom prst="arc">
            <a:avLst>
              <a:gd name="adj1" fmla="val 10707120"/>
              <a:gd name="adj2" fmla="val 88985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265173D-6F01-A9B8-B1B5-546027C469E7}"/>
              </a:ext>
            </a:extLst>
          </p:cNvPr>
          <p:cNvSpPr txBox="1"/>
          <p:nvPr/>
        </p:nvSpPr>
        <p:spPr>
          <a:xfrm>
            <a:off x="4129891" y="4904827"/>
            <a:ext cx="1704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output(A),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output(other)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DE29ACF-E74D-8C0D-9551-FF3A5E809981}"/>
              </a:ext>
            </a:extLst>
          </p:cNvPr>
          <p:cNvSpPr txBox="1"/>
          <p:nvPr/>
        </p:nvSpPr>
        <p:spPr>
          <a:xfrm>
            <a:off x="7588977" y="2717827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EOF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output(A)</a:t>
            </a:r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E4D4EDA4-EC19-22DA-92F1-C010041FC915}"/>
              </a:ext>
            </a:extLst>
          </p:cNvPr>
          <p:cNvSpPr/>
          <p:nvPr/>
        </p:nvSpPr>
        <p:spPr>
          <a:xfrm rot="10800000" flipH="1" flipV="1">
            <a:off x="2986454" y="1527409"/>
            <a:ext cx="6942176" cy="2872456"/>
          </a:xfrm>
          <a:prstGeom prst="arc">
            <a:avLst>
              <a:gd name="adj1" fmla="val 10805266"/>
              <a:gd name="adj2" fmla="val 7954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D69E837-4B60-AE49-86C5-BB489A8B7975}"/>
              </a:ext>
            </a:extLst>
          </p:cNvPr>
          <p:cNvSpPr txBox="1"/>
          <p:nvPr/>
        </p:nvSpPr>
        <p:spPr>
          <a:xfrm>
            <a:off x="6080675" y="1214484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EOF / -</a:t>
            </a: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E53BB060-76F9-DE98-7C9D-56C66AC8BF3B}"/>
              </a:ext>
            </a:extLst>
          </p:cNvPr>
          <p:cNvSpPr/>
          <p:nvPr/>
        </p:nvSpPr>
        <p:spPr>
          <a:xfrm rot="21277514" flipH="1">
            <a:off x="4760145" y="2507210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A73AE61-1ACB-6475-7E50-483BB1AA3BF3}"/>
              </a:ext>
            </a:extLst>
          </p:cNvPr>
          <p:cNvSpPr txBox="1"/>
          <p:nvPr/>
        </p:nvSpPr>
        <p:spPr>
          <a:xfrm>
            <a:off x="3560026" y="255879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D8828EC-DA31-D896-460F-59A0E58773E0}"/>
              </a:ext>
            </a:extLst>
          </p:cNvPr>
          <p:cNvSpPr/>
          <p:nvPr/>
        </p:nvSpPr>
        <p:spPr>
          <a:xfrm rot="21407508" flipH="1">
            <a:off x="5350719" y="3012299"/>
            <a:ext cx="1769890" cy="656111"/>
          </a:xfrm>
          <a:prstGeom prst="arc">
            <a:avLst>
              <a:gd name="adj1" fmla="val 11094185"/>
              <a:gd name="adj2" fmla="val 2097049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3238C-9D7C-6D57-BF88-E2A07D512BD9}"/>
              </a:ext>
            </a:extLst>
          </p:cNvPr>
          <p:cNvSpPr txBox="1"/>
          <p:nvPr/>
        </p:nvSpPr>
        <p:spPr>
          <a:xfrm>
            <a:off x="5661009" y="255811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</p:spTree>
    <p:extLst>
      <p:ext uri="{BB962C8B-B14F-4D97-AF65-F5344CB8AC3E}">
        <p14:creationId xmlns:p14="http://schemas.microsoft.com/office/powerpoint/2010/main" val="13315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89D85-EBD8-E674-1FCD-9BC63184FF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9660" y="600129"/>
            <a:ext cx="7079812" cy="541112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</a:rPr>
              <a:t>To merge two DFA's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combine common states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make sure all the arcs out of the combined states represent the arcs in the two DFA's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Example: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The prior two DFAs both have the same initial state sequence (</a:t>
            </a:r>
            <a:r>
              <a:rPr lang="en-US" sz="1800" b="1" dirty="0">
                <a:solidFill>
                  <a:schemeClr val="accent6"/>
                </a:solidFill>
              </a:rPr>
              <a:t>start</a:t>
            </a:r>
            <a:r>
              <a:rPr lang="en-US" sz="1800" dirty="0">
                <a:solidFill>
                  <a:schemeClr val="accent6"/>
                </a:solidFill>
              </a:rPr>
              <a:t> and </a:t>
            </a:r>
            <a:r>
              <a:rPr lang="en-US" sz="1800" b="1" dirty="0">
                <a:solidFill>
                  <a:schemeClr val="accent6"/>
                </a:solidFill>
              </a:rPr>
              <a:t>S</a:t>
            </a:r>
            <a:r>
              <a:rPr lang="en-US" sz="1800" dirty="0">
                <a:solidFill>
                  <a:schemeClr val="accent6"/>
                </a:solidFill>
              </a:rPr>
              <a:t>) which will be in the merged DFA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Next add all the unique arcs out of state S from both the separate DFAs and adjust the labels if necessary</a:t>
            </a:r>
          </a:p>
          <a:p>
            <a:r>
              <a:rPr lang="en-US" sz="1800" b="1" dirty="0">
                <a:solidFill>
                  <a:schemeClr val="accent6"/>
                </a:solidFill>
              </a:rPr>
              <a:t>Add the remaining states and arcs </a:t>
            </a:r>
            <a:r>
              <a:rPr lang="en-US" sz="1800" dirty="0">
                <a:solidFill>
                  <a:schemeClr val="accent6"/>
                </a:solidFill>
              </a:rPr>
              <a:t>that are unique to each DFA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We are going to </a:t>
            </a:r>
            <a:r>
              <a:rPr lang="en-US" sz="1800" b="1" dirty="0">
                <a:solidFill>
                  <a:schemeClr val="accent6"/>
                </a:solidFill>
              </a:rPr>
              <a:t>simplify the combination </a:t>
            </a:r>
            <a:r>
              <a:rPr lang="en-US" sz="1800" dirty="0">
                <a:solidFill>
                  <a:schemeClr val="accent6"/>
                </a:solidFill>
              </a:rPr>
              <a:t>process by assuming the </a:t>
            </a:r>
            <a:r>
              <a:rPr lang="en-US" sz="1800" b="1" dirty="0">
                <a:solidFill>
                  <a:schemeClr val="accent6"/>
                </a:solidFill>
              </a:rPr>
              <a:t>input is infinite in length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So, both EOF processing and the end state is not shown </a:t>
            </a: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You will use this same assumption in PA2</a:t>
            </a:r>
          </a:p>
          <a:p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0BD499-6E9F-D5F9-EBA2-896E6EB5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20132"/>
          </a:xfrm>
        </p:spPr>
        <p:txBody>
          <a:bodyPr/>
          <a:lstStyle/>
          <a:p>
            <a:r>
              <a:rPr lang="en-US" dirty="0"/>
              <a:t>Merging DFA's: Step one design each sequence - 3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E8903-2F53-A04C-7537-24AFF814DCFC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2201E-A776-90D2-BF21-447C406CC840}"/>
              </a:ext>
            </a:extLst>
          </p:cNvPr>
          <p:cNvGrpSpPr/>
          <p:nvPr/>
        </p:nvGrpSpPr>
        <p:grpSpPr>
          <a:xfrm>
            <a:off x="7356304" y="2463358"/>
            <a:ext cx="2846096" cy="1681260"/>
            <a:chOff x="3835665" y="2897586"/>
            <a:chExt cx="2846096" cy="16812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DE24FC-F01E-F06F-9A8B-8F7FB02B996D}"/>
                </a:ext>
              </a:extLst>
            </p:cNvPr>
            <p:cNvGrpSpPr/>
            <p:nvPr/>
          </p:nvGrpSpPr>
          <p:grpSpPr>
            <a:xfrm>
              <a:off x="3835665" y="2897586"/>
              <a:ext cx="2846096" cy="1087418"/>
              <a:chOff x="2463268" y="3399417"/>
              <a:chExt cx="3966889" cy="161335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31A1DD7-99E7-350F-F600-A644AF048723}"/>
                  </a:ext>
                </a:extLst>
              </p:cNvPr>
              <p:cNvSpPr/>
              <p:nvPr/>
            </p:nvSpPr>
            <p:spPr>
              <a:xfrm>
                <a:off x="3352579" y="4220833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start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8B6EFD2-AC33-D4EE-E8C4-02747C61E9A7}"/>
                  </a:ext>
                </a:extLst>
              </p:cNvPr>
              <p:cNvSpPr/>
              <p:nvPr/>
            </p:nvSpPr>
            <p:spPr>
              <a:xfrm>
                <a:off x="5638222" y="4211759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592C975-3FC4-03B7-7B5E-7955AA1D8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7139" y="4616801"/>
                <a:ext cx="514990" cy="194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79025F-CB3B-13A7-5111-E6DA06DB8AEA}"/>
                  </a:ext>
                </a:extLst>
              </p:cNvPr>
              <p:cNvSpPr txBox="1"/>
              <p:nvPr/>
            </p:nvSpPr>
            <p:spPr>
              <a:xfrm>
                <a:off x="4439716" y="4240295"/>
                <a:ext cx="668492" cy="388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70C0"/>
                    </a:solidFill>
                  </a:rPr>
                  <a:t>S / - 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31A39DA-0654-2048-2440-D7C4F6FCE7EF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>
                <a:off x="4152262" y="4607726"/>
                <a:ext cx="1485960" cy="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C6289FB-1E23-4450-66C4-673DA1CD2F4B}"/>
                  </a:ext>
                </a:extLst>
              </p:cNvPr>
              <p:cNvGrpSpPr/>
              <p:nvPr/>
            </p:nvGrpSpPr>
            <p:grpSpPr>
              <a:xfrm>
                <a:off x="2463268" y="3399417"/>
                <a:ext cx="1986709" cy="1217383"/>
                <a:chOff x="1013846" y="1203895"/>
                <a:chExt cx="1986709" cy="1217383"/>
              </a:xfrm>
            </p:grpSpPr>
            <p:sp>
              <p:nvSpPr>
                <p:cNvPr id="11" name="Arc 10">
                  <a:extLst>
                    <a:ext uri="{FF2B5EF4-FFF2-40B4-BE49-F238E27FC236}">
                      <a16:creationId xmlns:a16="http://schemas.microsoft.com/office/drawing/2014/main" id="{CE80020E-3369-30BE-410E-421AFE6C95D0}"/>
                    </a:ext>
                  </a:extLst>
                </p:cNvPr>
                <p:cNvSpPr/>
                <p:nvPr/>
              </p:nvSpPr>
              <p:spPr>
                <a:xfrm flipH="1">
                  <a:off x="1722317" y="1629343"/>
                  <a:ext cx="573132" cy="791935"/>
                </a:xfrm>
                <a:prstGeom prst="arc">
                  <a:avLst>
                    <a:gd name="adj1" fmla="val 10064307"/>
                    <a:gd name="adj2" fmla="val 3624714"/>
                  </a:avLst>
                </a:prstGeom>
                <a:ln w="34925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C371621-5A9F-C231-218E-10240C665465}"/>
                    </a:ext>
                  </a:extLst>
                </p:cNvPr>
                <p:cNvSpPr txBox="1"/>
                <p:nvPr/>
              </p:nvSpPr>
              <p:spPr>
                <a:xfrm>
                  <a:off x="1013846" y="1203895"/>
                  <a:ext cx="1986709" cy="388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70C0"/>
                      </a:solidFill>
                    </a:rPr>
                    <a:t>other / output(other)</a:t>
                  </a:r>
                </a:p>
              </p:txBody>
            </p:sp>
          </p:grp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5763470-4AE5-5942-6AED-B32BE89F32A7}"/>
                  </a:ext>
                </a:extLst>
              </p:cNvPr>
              <p:cNvSpPr/>
              <p:nvPr/>
            </p:nvSpPr>
            <p:spPr>
              <a:xfrm rot="21277514" flipH="1">
                <a:off x="5655444" y="3762642"/>
                <a:ext cx="411483" cy="871544"/>
              </a:xfrm>
              <a:prstGeom prst="arc">
                <a:avLst>
                  <a:gd name="adj1" fmla="val 9725475"/>
                  <a:gd name="adj2" fmla="val 195441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5CC433-71DB-D087-6E1A-C09E6F3B4489}"/>
                  </a:ext>
                </a:extLst>
              </p:cNvPr>
              <p:cNvSpPr txBox="1"/>
              <p:nvPr/>
            </p:nvSpPr>
            <p:spPr>
              <a:xfrm>
                <a:off x="4493759" y="3415939"/>
                <a:ext cx="1356646" cy="388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0070C0"/>
                    </a:solidFill>
                  </a:rPr>
                  <a:t>S / output(S)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E568AD-B625-13EB-28D7-025A879ED927}"/>
                </a:ext>
              </a:extLst>
            </p:cNvPr>
            <p:cNvGrpSpPr/>
            <p:nvPr/>
          </p:nvGrpSpPr>
          <p:grpSpPr>
            <a:xfrm>
              <a:off x="4868071" y="3178937"/>
              <a:ext cx="1660714" cy="1399909"/>
              <a:chOff x="2718841" y="2011325"/>
              <a:chExt cx="1660714" cy="1399909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B36DCBB2-E08D-96DA-667D-9A84025DA47B}"/>
                  </a:ext>
                </a:extLst>
              </p:cNvPr>
              <p:cNvSpPr/>
              <p:nvPr/>
            </p:nvSpPr>
            <p:spPr>
              <a:xfrm rot="5029735" flipH="1" flipV="1">
                <a:off x="3079472" y="1650694"/>
                <a:ext cx="939451" cy="1660714"/>
              </a:xfrm>
              <a:prstGeom prst="arc">
                <a:avLst>
                  <a:gd name="adj1" fmla="val 7347159"/>
                  <a:gd name="adj2" fmla="val 15446979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7E162B-4E52-6386-022E-770ED6FC012B}"/>
                  </a:ext>
                </a:extLst>
              </p:cNvPr>
              <p:cNvSpPr txBox="1"/>
              <p:nvPr/>
            </p:nvSpPr>
            <p:spPr>
              <a:xfrm>
                <a:off x="2735426" y="2980347"/>
                <a:ext cx="141256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0070C0"/>
                    </a:solidFill>
                  </a:rPr>
                  <a:t>other / output(S),</a:t>
                </a:r>
              </a:p>
              <a:p>
                <a:r>
                  <a:rPr lang="en-US" sz="1050" dirty="0">
                    <a:solidFill>
                      <a:srgbClr val="0070C0"/>
                    </a:solidFill>
                  </a:rPr>
                  <a:t>           output(other)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1FBC2E-2BAB-1AAA-DE57-8695F7367CE4}"/>
              </a:ext>
            </a:extLst>
          </p:cNvPr>
          <p:cNvGrpSpPr/>
          <p:nvPr/>
        </p:nvGrpSpPr>
        <p:grpSpPr>
          <a:xfrm>
            <a:off x="10119191" y="2373625"/>
            <a:ext cx="1506183" cy="2110750"/>
            <a:chOff x="5707105" y="1756730"/>
            <a:chExt cx="2203284" cy="308766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6EC75A-6AB3-A1EA-10C1-34C80EDC26ED}"/>
                </a:ext>
              </a:extLst>
            </p:cNvPr>
            <p:cNvSpPr/>
            <p:nvPr/>
          </p:nvSpPr>
          <p:spPr>
            <a:xfrm>
              <a:off x="7118454" y="1756730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ACC01D-B1EC-DBEF-84A1-2CE529F914A7}"/>
                </a:ext>
              </a:extLst>
            </p:cNvPr>
            <p:cNvCxnSpPr>
              <a:cxnSpLocks/>
              <a:stCxn id="6" idx="7"/>
            </p:cNvCxnSpPr>
            <p:nvPr/>
          </p:nvCxnSpPr>
          <p:spPr>
            <a:xfrm flipV="1">
              <a:off x="5707105" y="2326441"/>
              <a:ext cx="1478212" cy="4768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0109D-9B36-5973-38C1-567D30D649A6}"/>
                </a:ext>
              </a:extLst>
            </p:cNvPr>
            <p:cNvSpPr txBox="1"/>
            <p:nvPr/>
          </p:nvSpPr>
          <p:spPr>
            <a:xfrm>
              <a:off x="5886673" y="2214542"/>
              <a:ext cx="710977" cy="405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O / -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42A3C6-F004-2FCF-4FB1-7546CCD4AA06}"/>
                </a:ext>
              </a:extLst>
            </p:cNvPr>
            <p:cNvSpPr/>
            <p:nvPr/>
          </p:nvSpPr>
          <p:spPr>
            <a:xfrm>
              <a:off x="7098074" y="4052457"/>
              <a:ext cx="791935" cy="791935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7716FB7-DE69-D7DE-01C3-DD08413BCAD3}"/>
                </a:ext>
              </a:extLst>
            </p:cNvPr>
            <p:cNvCxnSpPr>
              <a:cxnSpLocks/>
              <a:stCxn id="6" idx="5"/>
              <a:endCxn id="38" idx="1"/>
            </p:cNvCxnSpPr>
            <p:nvPr/>
          </p:nvCxnSpPr>
          <p:spPr>
            <a:xfrm>
              <a:off x="5707105" y="3355405"/>
              <a:ext cx="1506945" cy="81302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BAC022-E265-7D98-4038-551A8472D203}"/>
                </a:ext>
              </a:extLst>
            </p:cNvPr>
            <p:cNvSpPr txBox="1"/>
            <p:nvPr/>
          </p:nvSpPr>
          <p:spPr>
            <a:xfrm>
              <a:off x="6135252" y="3288449"/>
              <a:ext cx="736116" cy="405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A / - </a:t>
              </a:r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94790D86-0301-FCB8-8E9E-E4431FD8FDF0}"/>
              </a:ext>
            </a:extLst>
          </p:cNvPr>
          <p:cNvSpPr/>
          <p:nvPr/>
        </p:nvSpPr>
        <p:spPr>
          <a:xfrm rot="20054681" flipH="1">
            <a:off x="9975765" y="2474710"/>
            <a:ext cx="1365001" cy="871543"/>
          </a:xfrm>
          <a:prstGeom prst="arc">
            <a:avLst>
              <a:gd name="adj1" fmla="val 11906958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6130054-EBF1-7B9B-459F-6B93FADA841B}"/>
              </a:ext>
            </a:extLst>
          </p:cNvPr>
          <p:cNvSpPr/>
          <p:nvPr/>
        </p:nvSpPr>
        <p:spPr>
          <a:xfrm rot="1729722" flipH="1" flipV="1">
            <a:off x="9951770" y="3211080"/>
            <a:ext cx="1365001" cy="1000840"/>
          </a:xfrm>
          <a:prstGeom prst="arc">
            <a:avLst>
              <a:gd name="adj1" fmla="val 11906958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56299-35DF-1667-7C28-6823387270A7}"/>
              </a:ext>
            </a:extLst>
          </p:cNvPr>
          <p:cNvSpPr txBox="1"/>
          <p:nvPr/>
        </p:nvSpPr>
        <p:spPr>
          <a:xfrm>
            <a:off x="9794184" y="425085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36445-B93E-7354-A653-282C8B1E0B7D}"/>
              </a:ext>
            </a:extLst>
          </p:cNvPr>
          <p:cNvSpPr txBox="1"/>
          <p:nvPr/>
        </p:nvSpPr>
        <p:spPr>
          <a:xfrm>
            <a:off x="9817861" y="200684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</p:spTree>
    <p:extLst>
      <p:ext uri="{BB962C8B-B14F-4D97-AF65-F5344CB8AC3E}">
        <p14:creationId xmlns:p14="http://schemas.microsoft.com/office/powerpoint/2010/main" val="76800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 – 3 (Finished)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B0F8E8-1D4B-48E4-DD07-80D692AC9B96}"/>
              </a:ext>
            </a:extLst>
          </p:cNvPr>
          <p:cNvSpPr/>
          <p:nvPr/>
        </p:nvSpPr>
        <p:spPr>
          <a:xfrm>
            <a:off x="3435392" y="3238051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8D10EA-8262-ED8D-C216-209B5A77456D}"/>
              </a:ext>
            </a:extLst>
          </p:cNvPr>
          <p:cNvSpPr/>
          <p:nvPr/>
        </p:nvSpPr>
        <p:spPr>
          <a:xfrm>
            <a:off x="5721035" y="3228977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C09065-D70B-2110-CA37-E3A5C41477BB}"/>
              </a:ext>
            </a:extLst>
          </p:cNvPr>
          <p:cNvSpPr/>
          <p:nvPr/>
        </p:nvSpPr>
        <p:spPr>
          <a:xfrm>
            <a:off x="7815202" y="2224284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A9BB8A-3276-6EDE-5FA3-2691647CA187}"/>
              </a:ext>
            </a:extLst>
          </p:cNvPr>
          <p:cNvCxnSpPr>
            <a:cxnSpLocks/>
          </p:cNvCxnSpPr>
          <p:nvPr/>
        </p:nvCxnSpPr>
        <p:spPr>
          <a:xfrm>
            <a:off x="2909952" y="3634019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49D30F-5799-C05D-9FFF-C0134373751E}"/>
              </a:ext>
            </a:extLst>
          </p:cNvPr>
          <p:cNvSpPr txBox="1"/>
          <p:nvPr/>
        </p:nvSpPr>
        <p:spPr>
          <a:xfrm>
            <a:off x="4439727" y="324263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0ECA96-7D28-3F5D-B7F7-313C4C55E993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235075" y="3624944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A9DBEA-9A3A-0360-5256-00C0658E93D6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6396994" y="2822766"/>
            <a:ext cx="1459798" cy="522187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53FFD8-BE45-F060-01FA-6A2F46C647DA}"/>
              </a:ext>
            </a:extLst>
          </p:cNvPr>
          <p:cNvSpPr txBox="1"/>
          <p:nvPr/>
        </p:nvSpPr>
        <p:spPr>
          <a:xfrm>
            <a:off x="6456314" y="28547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 / -</a:t>
            </a: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6BA82D89-73C4-EF9D-A735-749A86F16B49}"/>
              </a:ext>
            </a:extLst>
          </p:cNvPr>
          <p:cNvSpPr/>
          <p:nvPr/>
        </p:nvSpPr>
        <p:spPr>
          <a:xfrm flipH="1">
            <a:off x="3254552" y="2842083"/>
            <a:ext cx="573132" cy="791935"/>
          </a:xfrm>
          <a:prstGeom prst="arc">
            <a:avLst>
              <a:gd name="adj1" fmla="val 10064307"/>
              <a:gd name="adj2" fmla="val 3624714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94163D59-DF74-6B41-F98C-684754A4B3CC}"/>
              </a:ext>
            </a:extLst>
          </p:cNvPr>
          <p:cNvSpPr/>
          <p:nvPr/>
        </p:nvSpPr>
        <p:spPr>
          <a:xfrm rot="10376418" flipV="1">
            <a:off x="4102894" y="2261574"/>
            <a:ext cx="4622271" cy="2506508"/>
          </a:xfrm>
          <a:prstGeom prst="arc">
            <a:avLst>
              <a:gd name="adj1" fmla="val 12607864"/>
              <a:gd name="adj2" fmla="val 2098287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68C1B3CE-2C95-AA04-2075-B1333AFB5500}"/>
              </a:ext>
            </a:extLst>
          </p:cNvPr>
          <p:cNvSpPr/>
          <p:nvPr/>
        </p:nvSpPr>
        <p:spPr>
          <a:xfrm rot="5029735" flipH="1" flipV="1">
            <a:off x="4561368" y="2612972"/>
            <a:ext cx="1064528" cy="2055929"/>
          </a:xfrm>
          <a:prstGeom prst="arc">
            <a:avLst>
              <a:gd name="adj1" fmla="val 6732083"/>
              <a:gd name="adj2" fmla="val 1586056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B228C24B-8103-6D60-00ED-37F071D063B8}"/>
              </a:ext>
            </a:extLst>
          </p:cNvPr>
          <p:cNvSpPr/>
          <p:nvPr/>
        </p:nvSpPr>
        <p:spPr>
          <a:xfrm rot="10530405" flipV="1">
            <a:off x="3948338" y="1729978"/>
            <a:ext cx="4437853" cy="2463157"/>
          </a:xfrm>
          <a:prstGeom prst="arc">
            <a:avLst>
              <a:gd name="adj1" fmla="val 11763969"/>
              <a:gd name="adj2" fmla="val 23788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EF792556-E172-6895-FC88-E004634F8260}"/>
              </a:ext>
            </a:extLst>
          </p:cNvPr>
          <p:cNvSpPr/>
          <p:nvPr/>
        </p:nvSpPr>
        <p:spPr>
          <a:xfrm rot="21277514" flipH="1">
            <a:off x="5737960" y="2773145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B0C6E21-6EA9-799B-F93F-4B13F90F5841}"/>
              </a:ext>
            </a:extLst>
          </p:cNvPr>
          <p:cNvSpPr/>
          <p:nvPr/>
        </p:nvSpPr>
        <p:spPr>
          <a:xfrm>
            <a:off x="7804277" y="4954812"/>
            <a:ext cx="791935" cy="79193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id="{B3176526-7264-8EBB-E7F2-8E5A943B669F}"/>
              </a:ext>
            </a:extLst>
          </p:cNvPr>
          <p:cNvSpPr/>
          <p:nvPr/>
        </p:nvSpPr>
        <p:spPr>
          <a:xfrm rot="10800000">
            <a:off x="3517515" y="3165588"/>
            <a:ext cx="6755538" cy="2252159"/>
          </a:xfrm>
          <a:prstGeom prst="arc">
            <a:avLst>
              <a:gd name="adj1" fmla="val 13825262"/>
              <a:gd name="adj2" fmla="val 40186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2701C4-09EE-9D09-2B50-29AE4825DA74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6396994" y="3904936"/>
            <a:ext cx="1459798" cy="128285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623D4DB-07E0-E4BE-EB69-178EF1A5D7F3}"/>
              </a:ext>
            </a:extLst>
          </p:cNvPr>
          <p:cNvSpPr txBox="1"/>
          <p:nvPr/>
        </p:nvSpPr>
        <p:spPr>
          <a:xfrm>
            <a:off x="6419593" y="4267518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/ - </a:t>
            </a: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705BAFCF-7967-951E-438A-CB3EE29FCE0C}"/>
              </a:ext>
            </a:extLst>
          </p:cNvPr>
          <p:cNvSpPr/>
          <p:nvPr/>
        </p:nvSpPr>
        <p:spPr>
          <a:xfrm rot="10217167">
            <a:off x="3101122" y="2259531"/>
            <a:ext cx="7296163" cy="3644551"/>
          </a:xfrm>
          <a:prstGeom prst="arc">
            <a:avLst>
              <a:gd name="adj1" fmla="val 14563151"/>
              <a:gd name="adj2" fmla="val 913327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ED5054E-2115-6DBE-C5D6-2578D16E0D81}"/>
              </a:ext>
            </a:extLst>
          </p:cNvPr>
          <p:cNvSpPr txBox="1"/>
          <p:nvPr/>
        </p:nvSpPr>
        <p:spPr>
          <a:xfrm>
            <a:off x="6359011" y="293790"/>
            <a:ext cx="5626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SOL with a @</a:t>
            </a:r>
          </a:p>
          <a:p>
            <a:r>
              <a:rPr lang="en-US" sz="2400" dirty="0">
                <a:solidFill>
                  <a:srgbClr val="2C895B"/>
                </a:solidFill>
              </a:rPr>
              <a:t>and This DFA replaces SAM with 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D5FDB-E53D-33A4-BCBE-6B6769F86B88}"/>
              </a:ext>
            </a:extLst>
          </p:cNvPr>
          <p:cNvSpPr txBox="1"/>
          <p:nvPr/>
        </p:nvSpPr>
        <p:spPr>
          <a:xfrm>
            <a:off x="6011048" y="2259722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C895B"/>
                </a:solidFill>
              </a:rPr>
              <a:t>L / output(@)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DD666-3D41-84B6-42BE-B5338D865CF1}"/>
              </a:ext>
            </a:extLst>
          </p:cNvPr>
          <p:cNvSpPr txBox="1"/>
          <p:nvPr/>
        </p:nvSpPr>
        <p:spPr>
          <a:xfrm>
            <a:off x="4661273" y="2822766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B8928-9191-1318-1226-DE09E123E5C7}"/>
              </a:ext>
            </a:extLst>
          </p:cNvPr>
          <p:cNvSpPr txBox="1"/>
          <p:nvPr/>
        </p:nvSpPr>
        <p:spPr>
          <a:xfrm>
            <a:off x="2046252" y="2568318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output(other)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E942F-2954-1C7C-F273-6952554EEF03}"/>
              </a:ext>
            </a:extLst>
          </p:cNvPr>
          <p:cNvSpPr txBox="1"/>
          <p:nvPr/>
        </p:nvSpPr>
        <p:spPr>
          <a:xfrm>
            <a:off x="6364200" y="4805748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C895B"/>
                </a:solidFill>
              </a:rPr>
              <a:t>M / output(D),</a:t>
            </a:r>
          </a:p>
          <a:p>
            <a:r>
              <a:rPr lang="en-US" sz="1200" dirty="0">
                <a:solidFill>
                  <a:srgbClr val="2C895B"/>
                </a:solidFill>
              </a:rPr>
              <a:t>      output(A),</a:t>
            </a:r>
          </a:p>
          <a:p>
            <a:r>
              <a:rPr lang="en-US" sz="1200" dirty="0">
                <a:solidFill>
                  <a:srgbClr val="2C895B"/>
                </a:solidFill>
              </a:rPr>
              <a:t>      output(D)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04F6-131E-1CDC-C228-8ADDC6666CB6}"/>
              </a:ext>
            </a:extLst>
          </p:cNvPr>
          <p:cNvSpPr txBox="1"/>
          <p:nvPr/>
        </p:nvSpPr>
        <p:spPr>
          <a:xfrm>
            <a:off x="6396994" y="5917210"/>
            <a:ext cx="13740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100" dirty="0">
                <a:solidFill>
                  <a:srgbClr val="0070C0"/>
                </a:solidFill>
              </a:rPr>
              <a:t>           output(A),</a:t>
            </a:r>
          </a:p>
          <a:p>
            <a:r>
              <a:rPr lang="en-US" sz="1100" dirty="0">
                <a:solidFill>
                  <a:srgbClr val="0070C0"/>
                </a:solidFill>
              </a:rPr>
              <a:t>          output(other)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FD7BB-4F64-8B6E-920C-B29F7A670FC8}"/>
              </a:ext>
            </a:extLst>
          </p:cNvPr>
          <p:cNvSpPr txBox="1"/>
          <p:nvPr/>
        </p:nvSpPr>
        <p:spPr>
          <a:xfrm>
            <a:off x="7322469" y="1411628"/>
            <a:ext cx="153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output(O), 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ABB58-D8DD-B0C5-0C73-006B1124E086}"/>
              </a:ext>
            </a:extLst>
          </p:cNvPr>
          <p:cNvSpPr txBox="1"/>
          <p:nvPr/>
        </p:nvSpPr>
        <p:spPr>
          <a:xfrm>
            <a:off x="4301974" y="4257029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091551A-2D4C-EE03-41B0-3DC3D955A2F9}"/>
              </a:ext>
            </a:extLst>
          </p:cNvPr>
          <p:cNvSpPr/>
          <p:nvPr/>
        </p:nvSpPr>
        <p:spPr>
          <a:xfrm rot="20603886" flipH="1" flipV="1">
            <a:off x="6245207" y="2700573"/>
            <a:ext cx="2022872" cy="836475"/>
          </a:xfrm>
          <a:prstGeom prst="arc">
            <a:avLst>
              <a:gd name="adj1" fmla="val 11429683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0A17ED1-4496-B90D-AF3D-894FBD2AD1A7}"/>
              </a:ext>
            </a:extLst>
          </p:cNvPr>
          <p:cNvSpPr/>
          <p:nvPr/>
        </p:nvSpPr>
        <p:spPr>
          <a:xfrm rot="1892859" flipH="1">
            <a:off x="5946491" y="4121219"/>
            <a:ext cx="2444664" cy="763928"/>
          </a:xfrm>
          <a:prstGeom prst="arc">
            <a:avLst>
              <a:gd name="adj1" fmla="val 11270159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1A93A-1354-94BD-9657-04A475276EE0}"/>
              </a:ext>
            </a:extLst>
          </p:cNvPr>
          <p:cNvSpPr txBox="1"/>
          <p:nvPr/>
        </p:nvSpPr>
        <p:spPr>
          <a:xfrm>
            <a:off x="7752089" y="3305071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A0E5D-D4F7-551B-2F6B-79AD23799F15}"/>
              </a:ext>
            </a:extLst>
          </p:cNvPr>
          <p:cNvSpPr txBox="1"/>
          <p:nvPr/>
        </p:nvSpPr>
        <p:spPr>
          <a:xfrm>
            <a:off x="7955145" y="4455331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75E298-D75B-6AEC-3043-51044AF04B82}"/>
              </a:ext>
            </a:extLst>
          </p:cNvPr>
          <p:cNvSpPr txBox="1">
            <a:spLocks/>
          </p:cNvSpPr>
          <p:nvPr/>
        </p:nvSpPr>
        <p:spPr>
          <a:xfrm>
            <a:off x="1411018" y="3991489"/>
            <a:ext cx="9681365" cy="26367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Problem: How do you place a </a:t>
            </a:r>
            <a:r>
              <a:rPr lang="en-US" altLang="en-US" sz="2000" b="1" dirty="0">
                <a:solidFill>
                  <a:srgbClr val="2C895B"/>
                </a:solidFill>
              </a:rPr>
              <a:t>non-printable character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like a </a:t>
            </a:r>
            <a:r>
              <a:rPr lang="en-US" altLang="en-US" sz="2000" b="1" dirty="0">
                <a:solidFill>
                  <a:schemeClr val="accent1"/>
                </a:solidFill>
              </a:rPr>
              <a:t>newline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 a literal?</a:t>
            </a:r>
          </a:p>
          <a:p>
            <a:pPr lvl="1"/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altLang="en-US" sz="2000" b="1" dirty="0">
                <a:solidFill>
                  <a:schemeClr val="accent1"/>
                </a:solidFill>
              </a:rPr>
              <a:t>following are not legal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in C as a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newline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 a </a:t>
            </a:r>
            <a:r>
              <a:rPr lang="en-US" altLang="en-US" sz="2000" b="1" dirty="0">
                <a:solidFill>
                  <a:srgbClr val="FF0000"/>
                </a:solidFill>
              </a:rPr>
              <a:t>source file represents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a statement delimiter (white space) in C </a:t>
            </a:r>
          </a:p>
          <a:p>
            <a:pPr lvl="1"/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681037" lvl="2" indent="0">
              <a:buNone/>
            </a:pPr>
            <a:endParaRPr lang="en-US" alt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Solution: C has a special </a:t>
            </a:r>
            <a:r>
              <a:rPr lang="en-US" altLang="en-US" sz="2000" b="1" dirty="0">
                <a:solidFill>
                  <a:schemeClr val="accent1"/>
                </a:solidFill>
              </a:rPr>
              <a:t>line continuation character </a:t>
            </a:r>
            <a:r>
              <a:rPr lang="en-US" altLang="en-US" sz="2000" b="1" dirty="0">
                <a:solidFill>
                  <a:srgbClr val="FF0000"/>
                </a:solidFill>
              </a:rPr>
              <a:t>\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0875"/>
          </a:xfrm>
        </p:spPr>
        <p:txBody>
          <a:bodyPr/>
          <a:lstStyle/>
          <a:p>
            <a:r>
              <a:rPr lang="en-US" dirty="0"/>
              <a:t>Quick Look: Character and String Literals (more later)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1100566" y="2234576"/>
            <a:ext cx="10515600" cy="150590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'a';  	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'a' is a </a:t>
            </a:r>
            <a:r>
              <a:rPr lang="en-US" sz="18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character literal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World!");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World!" is a </a:t>
            </a:r>
            <a:r>
              <a:rPr lang="en-US" sz="18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 literal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a1[] = "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 	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array initialized with contents of a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literal</a:t>
            </a:r>
            <a:endParaRPr lang="en-US" b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31A832-9467-03CB-5F3C-7EB87844BD63}"/>
              </a:ext>
            </a:extLst>
          </p:cNvPr>
          <p:cNvSpPr txBox="1">
            <a:spLocks/>
          </p:cNvSpPr>
          <p:nvPr/>
        </p:nvSpPr>
        <p:spPr>
          <a:xfrm>
            <a:off x="2030975" y="531599"/>
            <a:ext cx="8806357" cy="1451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000" dirty="0">
                <a:solidFill>
                  <a:srgbClr val="F3753F"/>
                </a:solidFill>
              </a:rPr>
              <a:t>char literals: </a:t>
            </a:r>
            <a:r>
              <a:rPr lang="en-US" altLang="en-US" sz="2000" dirty="0">
                <a:solidFill>
                  <a:schemeClr val="accent1"/>
                </a:solidFill>
              </a:rPr>
              <a:t>a single (1) character </a:t>
            </a:r>
            <a:r>
              <a:rPr lang="en-US" altLang="en-US" sz="2000" b="1" dirty="0">
                <a:solidFill>
                  <a:schemeClr val="accent1"/>
                </a:solidFill>
              </a:rPr>
              <a:t>inside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a set of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single quotes </a:t>
            </a:r>
            <a:r>
              <a:rPr lang="en-US" altLang="en-US" sz="2000" dirty="0">
                <a:solidFill>
                  <a:schemeClr val="accent1"/>
                </a:solidFill>
              </a:rPr>
              <a:t>'a'</a:t>
            </a:r>
            <a:endParaRPr lang="en-US" alt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string literals: 0 or more characters inside a set of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000" b="1" dirty="0"/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"string"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2A4F565-0A0C-EFE3-6203-AF5780AF9039}"/>
              </a:ext>
            </a:extLst>
          </p:cNvPr>
          <p:cNvSpPr/>
          <p:nvPr/>
        </p:nvSpPr>
        <p:spPr bwMode="auto">
          <a:xfrm>
            <a:off x="3484502" y="5349508"/>
            <a:ext cx="1713588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6FD1D-9EC1-5003-2CAF-812484B2FD9C}"/>
              </a:ext>
            </a:extLst>
          </p:cNvPr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88129F-1348-B3EE-004A-851ED9CFA977}"/>
              </a:ext>
            </a:extLst>
          </p:cNvPr>
          <p:cNvSpPr/>
          <p:nvPr/>
        </p:nvSpPr>
        <p:spPr bwMode="auto">
          <a:xfrm>
            <a:off x="5727744" y="5372333"/>
            <a:ext cx="2965080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25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 animBg="1"/>
      <p:bldP spid="10" grpId="0" animBg="1"/>
      <p:bldP spid="18" grpId="0" uiExpand="1" build="p" animBg="1"/>
      <p:bldP spid="20" grpId="0" animBg="1"/>
      <p:bldP spid="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8" y="101636"/>
            <a:ext cx="12112522" cy="524956"/>
          </a:xfrm>
        </p:spPr>
        <p:txBody>
          <a:bodyPr/>
          <a:lstStyle/>
          <a:p>
            <a:r>
              <a:rPr lang="en-US" dirty="0"/>
              <a:t>Overview of Grading - See Syllabus (Canvas) for More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65626" y="1588308"/>
            <a:ext cx="5043686" cy="5249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120 pts total – Canvas Quizzes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567696" y="5509467"/>
            <a:ext cx="11136085" cy="993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FF0000"/>
                </a:solidFill>
              </a:rPr>
              <a:t>Special grading circumstances </a:t>
            </a:r>
            <a:r>
              <a:rPr lang="en-US" sz="2200" dirty="0"/>
              <a:t>(e.g., extended absence, illness, other issues, etc.)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PROMPTLY</a:t>
            </a:r>
            <a:r>
              <a:rPr lang="en-US" sz="2000" dirty="0"/>
              <a:t> Contact me directly (</a:t>
            </a:r>
            <a:r>
              <a:rPr lang="en-US" sz="2000" dirty="0" err="1"/>
              <a:t>kmuller@ucsd.edu</a:t>
            </a:r>
            <a:r>
              <a:rPr lang="en-US" sz="2000" dirty="0"/>
              <a:t>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3065626" y="746070"/>
            <a:ext cx="5043686" cy="710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70 pts – Attending Lecture in person</a:t>
            </a:r>
          </a:p>
          <a:p>
            <a:pPr lvl="1"/>
            <a:r>
              <a:rPr lang="en-US" sz="1800" dirty="0"/>
              <a:t>5 points per section B lecture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2AE0116-B500-74B2-2EF5-FC5E891173AE}"/>
              </a:ext>
            </a:extLst>
          </p:cNvPr>
          <p:cNvSpPr txBox="1">
            <a:spLocks/>
          </p:cNvSpPr>
          <p:nvPr/>
        </p:nvSpPr>
        <p:spPr>
          <a:xfrm>
            <a:off x="3065626" y="4548735"/>
            <a:ext cx="4981263" cy="490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1000 pts total for graded assignments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FA74803-8015-1D35-8924-F25B85F6510C}"/>
              </a:ext>
            </a:extLst>
          </p:cNvPr>
          <p:cNvSpPr txBox="1">
            <a:spLocks/>
          </p:cNvSpPr>
          <p:nvPr/>
        </p:nvSpPr>
        <p:spPr>
          <a:xfrm>
            <a:off x="3065626" y="2897535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190 pts - Midterm – In Person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33AE25E-7F29-5A9D-F04F-EBCF09CEFCD3}"/>
              </a:ext>
            </a:extLst>
          </p:cNvPr>
          <p:cNvSpPr txBox="1">
            <a:spLocks/>
          </p:cNvSpPr>
          <p:nvPr/>
        </p:nvSpPr>
        <p:spPr>
          <a:xfrm>
            <a:off x="3065626" y="3574919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380 pts - Final – In Person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948CA1F-FECB-84BD-0FD6-A798C326CD0E}"/>
              </a:ext>
            </a:extLst>
          </p:cNvPr>
          <p:cNvSpPr txBox="1">
            <a:spLocks/>
          </p:cNvSpPr>
          <p:nvPr/>
        </p:nvSpPr>
        <p:spPr>
          <a:xfrm>
            <a:off x="3065626" y="2235445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240 pts total – Programming Assignments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6CA23E-F721-F3D3-ED23-B6528393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20000"/>
            <a:ext cx="11214139" cy="445564"/>
          </a:xfrm>
        </p:spPr>
        <p:txBody>
          <a:bodyPr/>
          <a:lstStyle/>
          <a:p>
            <a:r>
              <a:rPr lang="en-US" dirty="0"/>
              <a:t>There are three different uses for </a:t>
            </a:r>
            <a:r>
              <a:rPr lang="en-US" dirty="0">
                <a:solidFill>
                  <a:srgbClr val="FF0000"/>
                </a:solidFill>
              </a:rPr>
              <a:t>\ </a:t>
            </a:r>
            <a:r>
              <a:rPr lang="en-US" dirty="0"/>
              <a:t>in 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5502" y="611890"/>
            <a:ext cx="11660996" cy="595027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/>
            </a:pPr>
            <a:r>
              <a:rPr lang="en-US" altLang="en-US" sz="2000" dirty="0">
                <a:solidFill>
                  <a:schemeClr val="accent6"/>
                </a:solidFill>
              </a:rPr>
              <a:t>Line continuation sequence a </a:t>
            </a:r>
            <a:r>
              <a:rPr lang="en-US" altLang="en-US" sz="2000" dirty="0">
                <a:solidFill>
                  <a:srgbClr val="FF0000"/>
                </a:solidFill>
              </a:rPr>
              <a:t>\</a:t>
            </a:r>
            <a:r>
              <a:rPr lang="en-US" altLang="en-US" sz="2000" dirty="0">
                <a:solidFill>
                  <a:schemeClr val="accent6"/>
                </a:solidFill>
              </a:rPr>
              <a:t> followed by zero or more whitespace ending in a </a:t>
            </a:r>
            <a:r>
              <a:rPr lang="en-US" altLang="en-US" sz="2000" dirty="0">
                <a:solidFill>
                  <a:schemeClr val="accent1"/>
                </a:solidFill>
              </a:rPr>
              <a:t>newline</a:t>
            </a:r>
            <a:r>
              <a:rPr lang="en-US" altLang="en-US" sz="2000" dirty="0">
                <a:solidFill>
                  <a:schemeClr val="accent6"/>
                </a:solidFill>
              </a:rPr>
              <a:t> at the end of a </a:t>
            </a:r>
            <a:r>
              <a:rPr lang="en-US" altLang="en-US" sz="2000" b="1" dirty="0">
                <a:solidFill>
                  <a:schemeClr val="accent1"/>
                </a:solidFill>
              </a:rPr>
              <a:t>source line </a:t>
            </a:r>
            <a:endParaRPr lang="en-US" altLang="en-US" sz="2000" dirty="0">
              <a:solidFill>
                <a:schemeClr val="accent1"/>
              </a:solidFill>
            </a:endParaRPr>
          </a:p>
          <a:p>
            <a:pPr marL="468312" indent="-457200">
              <a:buFont typeface="+mj-lt"/>
              <a:buAutoNum type="arabicPeriod"/>
            </a:pPr>
            <a:endParaRPr lang="en-US" altLang="en-US" sz="2400" b="1" dirty="0">
              <a:solidFill>
                <a:schemeClr val="accent1"/>
              </a:solidFill>
            </a:endParaRPr>
          </a:p>
          <a:p>
            <a:pPr marL="468312" indent="-457200">
              <a:buFont typeface="+mj-lt"/>
              <a:buAutoNum type="arabicPeriod"/>
            </a:pPr>
            <a:r>
              <a:rPr lang="en-US" altLang="en-US" sz="2000" dirty="0">
                <a:solidFill>
                  <a:schemeClr val="accent6"/>
                </a:solidFill>
              </a:rPr>
              <a:t>How do you put a single ' as a character literal or a single " inside a string literal? </a:t>
            </a:r>
          </a:p>
          <a:p>
            <a:pPr lvl="1"/>
            <a:r>
              <a:rPr lang="en-US" altLang="en-US" sz="1800" dirty="0">
                <a:solidFill>
                  <a:schemeClr val="accent6"/>
                </a:solidFill>
              </a:rPr>
              <a:t>You use an </a:t>
            </a:r>
            <a:r>
              <a:rPr lang="en-US" altLang="en-US" sz="1800" b="1" dirty="0">
                <a:solidFill>
                  <a:schemeClr val="accent6"/>
                </a:solidFill>
              </a:rPr>
              <a:t>escape character</a:t>
            </a:r>
            <a:r>
              <a:rPr lang="en-US" altLang="en-US" sz="1800" dirty="0">
                <a:solidFill>
                  <a:schemeClr val="accent6"/>
                </a:solidFill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en-US" sz="1800" dirty="0">
                <a:solidFill>
                  <a:schemeClr val="accent6"/>
                </a:solidFill>
              </a:rPr>
              <a:t> which escapes the special meaning (if any) of the next character inside a character or a string literal</a:t>
            </a:r>
          </a:p>
          <a:p>
            <a:pPr marL="811212" lvl="1" indent="-457200">
              <a:buFont typeface="+mj-lt"/>
              <a:buAutoNum type="arabicPeriod"/>
            </a:pPr>
            <a:endParaRPr lang="en-US" altLang="en-US" sz="1800" dirty="0">
              <a:solidFill>
                <a:schemeClr val="accent6"/>
              </a:solidFill>
            </a:endParaRPr>
          </a:p>
          <a:p>
            <a:pPr marL="468312" indent="-457200">
              <a:buFont typeface="+mj-lt"/>
              <a:buAutoNum type="arabicPeriod"/>
            </a:pPr>
            <a:endParaRPr lang="en-US" altLang="en-US" sz="1800" dirty="0">
              <a:solidFill>
                <a:schemeClr val="accent6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endParaRPr lang="en-US" altLang="en-US" sz="1600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Group 53">
            <a:extLst>
              <a:ext uri="{FF2B5EF4-FFF2-40B4-BE49-F238E27FC236}">
                <a16:creationId xmlns:a16="http://schemas.microsoft.com/office/drawing/2014/main" id="{0A408E67-31E9-98FE-CAF2-2EC1E41E5D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2276271"/>
              </p:ext>
            </p:extLst>
          </p:nvPr>
        </p:nvGraphicFramePr>
        <p:xfrm>
          <a:off x="640516" y="3901768"/>
          <a:ext cx="4167624" cy="1493520"/>
        </p:xfrm>
        <a:graphic>
          <a:graphicData uri="http://schemas.openxmlformats.org/drawingml/2006/table">
            <a:tbl>
              <a:tblPr/>
              <a:tblGrid>
                <a:gridCol w="2005492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2162132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291502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\\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\\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3081D93-5E03-F0C3-3E43-9367033CC9D5}"/>
              </a:ext>
            </a:extLst>
          </p:cNvPr>
          <p:cNvSpPr/>
          <p:nvPr/>
        </p:nvSpPr>
        <p:spPr bwMode="auto">
          <a:xfrm>
            <a:off x="6416645" y="1367850"/>
            <a:ext cx="3226461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line comment 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rest of line comment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E8361F5-F696-F446-BBF0-32911B460CBB}"/>
              </a:ext>
            </a:extLst>
          </p:cNvPr>
          <p:cNvSpPr/>
          <p:nvPr/>
        </p:nvSpPr>
        <p:spPr bwMode="auto">
          <a:xfrm>
            <a:off x="10084891" y="1374153"/>
            <a:ext cx="1399822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5;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2C22A0-5DCB-AE79-0474-9CECF3C852EB}"/>
              </a:ext>
            </a:extLst>
          </p:cNvPr>
          <p:cNvSpPr/>
          <p:nvPr/>
        </p:nvSpPr>
        <p:spPr bwMode="auto">
          <a:xfrm>
            <a:off x="2451938" y="1374153"/>
            <a:ext cx="3691165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a[]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string: Hello 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A3DD7C-C655-B4AC-7A1A-D72D1F5266EC}"/>
              </a:ext>
            </a:extLst>
          </p:cNvPr>
          <p:cNvSpPr/>
          <p:nvPr/>
        </p:nvSpPr>
        <p:spPr bwMode="auto">
          <a:xfrm>
            <a:off x="4969632" y="2859942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a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'\''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2A50C3F-1B46-31F3-164C-B4E342570FD7}"/>
              </a:ext>
            </a:extLst>
          </p:cNvPr>
          <p:cNvSpPr/>
          <p:nvPr/>
        </p:nvSpPr>
        <p:spPr bwMode="auto">
          <a:xfrm>
            <a:off x="4969631" y="3315271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b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'\\'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451263-4D02-9EDA-FFB7-4AC2C01B6EDA}"/>
              </a:ext>
            </a:extLst>
          </p:cNvPr>
          <p:cNvSpPr/>
          <p:nvPr/>
        </p:nvSpPr>
        <p:spPr bwMode="auto">
          <a:xfrm>
            <a:off x="4969630" y="4291211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d[]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ab"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14EFA02-6E9F-1736-7CCA-16F690FC39FF}"/>
              </a:ext>
            </a:extLst>
          </p:cNvPr>
          <p:cNvSpPr/>
          <p:nvPr/>
        </p:nvSpPr>
        <p:spPr bwMode="auto">
          <a:xfrm>
            <a:off x="4969630" y="4801024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e[]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ab\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8B7D84-C929-609F-637F-F64FB43C3410}"/>
              </a:ext>
            </a:extLst>
          </p:cNvPr>
          <p:cNvSpPr/>
          <p:nvPr/>
        </p:nvSpPr>
        <p:spPr bwMode="auto">
          <a:xfrm>
            <a:off x="4969630" y="3781398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c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402BFC0-27B2-28F7-4C73-84C7121FFCD9}"/>
              </a:ext>
            </a:extLst>
          </p:cNvPr>
          <p:cNvSpPr/>
          <p:nvPr/>
        </p:nvSpPr>
        <p:spPr bwMode="auto">
          <a:xfrm>
            <a:off x="4969630" y="5293787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f[]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ab'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20D2BE4-E6BD-1EC8-CCCE-1604A3FD5200}"/>
              </a:ext>
            </a:extLst>
          </p:cNvPr>
          <p:cNvSpPr/>
          <p:nvPr/>
        </p:nvSpPr>
        <p:spPr bwMode="auto">
          <a:xfrm>
            <a:off x="4944658" y="5764248"/>
            <a:ext cx="6845321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"a 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tring"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syntax error ; expected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"a \"string\"";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1DDE7-3329-8A19-25EA-841E37CD381D}"/>
              </a:ext>
            </a:extLst>
          </p:cNvPr>
          <p:cNvSpPr txBox="1"/>
          <p:nvPr/>
        </p:nvSpPr>
        <p:spPr>
          <a:xfrm>
            <a:off x="9797873" y="1039787"/>
            <a:ext cx="204422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Not needed </a:t>
            </a:r>
            <a:r>
              <a:rPr lang="en-US" sz="1200" dirty="0">
                <a:solidFill>
                  <a:srgbClr val="FF0000"/>
                </a:solidFill>
              </a:rPr>
              <a:t>do not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05485-1EEF-9DA9-9B9A-FAF0D3E94A49}"/>
              </a:ext>
            </a:extLst>
          </p:cNvPr>
          <p:cNvSpPr txBox="1"/>
          <p:nvPr/>
        </p:nvSpPr>
        <p:spPr>
          <a:xfrm>
            <a:off x="6869186" y="1051424"/>
            <a:ext cx="242884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Poor style use a block comment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B3CFE-1A6B-0933-7702-98767B951733}"/>
              </a:ext>
            </a:extLst>
          </p:cNvPr>
          <p:cNvSpPr txBox="1"/>
          <p:nvPr/>
        </p:nvSpPr>
        <p:spPr>
          <a:xfrm>
            <a:off x="3593719" y="1046730"/>
            <a:ext cx="242884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Use only when no other choice</a:t>
            </a:r>
          </a:p>
        </p:txBody>
      </p:sp>
    </p:spTree>
    <p:extLst>
      <p:ext uri="{BB962C8B-B14F-4D97-AF65-F5344CB8AC3E}">
        <p14:creationId xmlns:p14="http://schemas.microsoft.com/office/powerpoint/2010/main" val="7194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  <p:bldP spid="16" grpId="0" animBg="1"/>
      <p:bldP spid="22" grpId="0" animBg="1"/>
      <p:bldP spid="12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" grpId="0" animBg="1"/>
      <p:bldP spid="4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6CA23E-F721-F3D3-ED23-B6528393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1374"/>
            <a:ext cx="11214139" cy="445564"/>
          </a:xfrm>
        </p:spPr>
        <p:txBody>
          <a:bodyPr/>
          <a:lstStyle/>
          <a:p>
            <a:r>
              <a:rPr lang="en-US" dirty="0"/>
              <a:t>There are three different uses for </a:t>
            </a:r>
            <a:r>
              <a:rPr lang="en-US" dirty="0">
                <a:solidFill>
                  <a:srgbClr val="FF0000"/>
                </a:solidFill>
              </a:rPr>
              <a:t>\ </a:t>
            </a:r>
            <a:r>
              <a:rPr lang="en-US" dirty="0"/>
              <a:t>in C - continued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4668" y="829725"/>
            <a:ext cx="9759146" cy="56783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 startAt="3"/>
            </a:pPr>
            <a:r>
              <a:rPr lang="en-US" altLang="en-US" sz="2000" dirty="0">
                <a:solidFill>
                  <a:srgbClr val="0070C0"/>
                </a:solidFill>
              </a:rPr>
              <a:t>You can embed characters with a special meaning </a:t>
            </a:r>
            <a:r>
              <a:rPr lang="en-US" altLang="en-US" sz="2000" dirty="0">
                <a:solidFill>
                  <a:srgbClr val="00B050"/>
                </a:solidFill>
              </a:rPr>
              <a:t>inside</a:t>
            </a:r>
            <a:r>
              <a:rPr lang="en-US" altLang="en-US" sz="2000" dirty="0">
                <a:solidFill>
                  <a:srgbClr val="0070C0"/>
                </a:solidFill>
              </a:rPr>
              <a:t> a </a:t>
            </a:r>
            <a:r>
              <a:rPr lang="en-US" altLang="en-US" sz="2000" dirty="0">
                <a:solidFill>
                  <a:srgbClr val="00B050"/>
                </a:solidFill>
              </a:rPr>
              <a:t>(char or string) </a:t>
            </a:r>
            <a:r>
              <a:rPr lang="en-US" altLang="en-US" sz="2000" b="1" dirty="0">
                <a:solidFill>
                  <a:srgbClr val="7030A0"/>
                </a:solidFill>
              </a:rPr>
              <a:t>literal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>
                <a:solidFill>
                  <a:schemeClr val="accent6"/>
                </a:solidFill>
              </a:rPr>
              <a:t>using a </a:t>
            </a:r>
            <a:r>
              <a:rPr lang="en-US" altLang="en-US" sz="2000" dirty="0">
                <a:solidFill>
                  <a:schemeClr val="accent3"/>
                </a:solidFill>
              </a:rPr>
              <a:t>two-character sequence </a:t>
            </a:r>
            <a:r>
              <a:rPr lang="en-US" altLang="en-US" sz="2000" dirty="0">
                <a:solidFill>
                  <a:schemeClr val="accent6"/>
                </a:solidFill>
              </a:rPr>
              <a:t>starting with a </a:t>
            </a:r>
            <a:r>
              <a:rPr lang="en-US" altLang="en-US" sz="2000" b="1" dirty="0">
                <a:solidFill>
                  <a:srgbClr val="FF0000"/>
                </a:solidFill>
              </a:rPr>
              <a:t>\ </a:t>
            </a:r>
            <a:r>
              <a:rPr lang="en-US" altLang="en-US" sz="2000" dirty="0">
                <a:solidFill>
                  <a:schemeClr val="accent6"/>
                </a:solidFill>
              </a:rPr>
              <a:t>followed by a single character</a:t>
            </a:r>
          </a:p>
          <a:p>
            <a:pPr marL="468312" indent="-457200"/>
            <a:r>
              <a:rPr lang="en-US" altLang="en-US" sz="2000" dirty="0">
                <a:solidFill>
                  <a:schemeClr val="accent6"/>
                </a:solidFill>
              </a:rPr>
              <a:t>This is typically used for characters that are "non-printable"</a:t>
            </a:r>
          </a:p>
          <a:p>
            <a:pPr marL="468312" indent="-457200"/>
            <a:r>
              <a:rPr lang="en-US" altLang="en-US" sz="2000" dirty="0">
                <a:solidFill>
                  <a:schemeClr val="accent6"/>
                </a:solidFill>
              </a:rPr>
              <a:t> Here are some examples: </a:t>
            </a:r>
          </a:p>
          <a:p>
            <a:pPr marL="696912" lvl="1" indent="-342900">
              <a:buFont typeface="+mj-lt"/>
              <a:buAutoNum type="arabicPeriod" startAt="3"/>
            </a:pPr>
            <a:endParaRPr lang="en-US" altLang="en-US" sz="2000" dirty="0">
              <a:solidFill>
                <a:schemeClr val="accent6"/>
              </a:solidFill>
            </a:endParaRP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518335"/>
              </p:ext>
            </p:extLst>
          </p:nvPr>
        </p:nvGraphicFramePr>
        <p:xfrm>
          <a:off x="3466277" y="2699608"/>
          <a:ext cx="4187627" cy="2225040"/>
        </p:xfrm>
        <a:graphic>
          <a:graphicData uri="http://schemas.openxmlformats.org/drawingml/2006/table">
            <a:tbl>
              <a:tblPr/>
              <a:tblGrid>
                <a:gridCol w="2015118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2172509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356426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3290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3290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\b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\b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backspace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946461-32F6-B3AB-A366-7EF67032255C}"/>
              </a:ext>
            </a:extLst>
          </p:cNvPr>
          <p:cNvSpPr/>
          <p:nvPr/>
        </p:nvSpPr>
        <p:spPr bwMode="auto">
          <a:xfrm>
            <a:off x="3356451" y="5188808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BA2D38-C8BB-31D9-97C7-D89CC7E8BBA1}"/>
              </a:ext>
            </a:extLst>
          </p:cNvPr>
          <p:cNvSpPr/>
          <p:nvPr/>
        </p:nvSpPr>
        <p:spPr bwMode="auto">
          <a:xfrm>
            <a:off x="3356451" y="5934116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7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  <p:bldP spid="9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scii Codes Explained">
            <a:extLst>
              <a:ext uri="{FF2B5EF4-FFF2-40B4-BE49-F238E27FC236}">
                <a16:creationId xmlns:a16="http://schemas.microsoft.com/office/drawing/2014/main" id="{21B61312-1880-5246-AB19-3AB9A69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7125" y="37800"/>
            <a:ext cx="6934690" cy="67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18E9F-4926-EE4A-91A9-485C804F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11" y="37800"/>
            <a:ext cx="4630667" cy="502943"/>
          </a:xfrm>
        </p:spPr>
        <p:txBody>
          <a:bodyPr anchor="t"/>
          <a:lstStyle/>
          <a:p>
            <a:r>
              <a:rPr lang="en-US" dirty="0"/>
              <a:t>Characters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09F5-261F-A148-BBB3-03691D6A4210}"/>
              </a:ext>
            </a:extLst>
          </p:cNvPr>
          <p:cNvSpPr txBox="1"/>
          <p:nvPr/>
        </p:nvSpPr>
        <p:spPr>
          <a:xfrm>
            <a:off x="766812" y="4457471"/>
            <a:ext cx="349421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Chars are 0-127 (stored in 8 bits)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Many of the values are not "printable"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FEB6-69BD-A340-8E70-CE38F970412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F279B-7438-E9C7-C9B3-AE4A1DF59995}"/>
              </a:ext>
            </a:extLst>
          </p:cNvPr>
          <p:cNvGrpSpPr/>
          <p:nvPr/>
        </p:nvGrpSpPr>
        <p:grpSpPr>
          <a:xfrm>
            <a:off x="1739492" y="2438715"/>
            <a:ext cx="3398250" cy="574975"/>
            <a:chOff x="1739492" y="2438715"/>
            <a:chExt cx="3398250" cy="5749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163AED-31D8-3C78-4B1B-EFFD84EB9289}"/>
                </a:ext>
              </a:extLst>
            </p:cNvPr>
            <p:cNvSpPr txBox="1"/>
            <p:nvPr/>
          </p:nvSpPr>
          <p:spPr>
            <a:xfrm>
              <a:off x="1739492" y="2644358"/>
              <a:ext cx="280076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\n in c encodes a linefeed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5C690E1-9489-11DA-0496-4B242E304F9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4540259" y="2438715"/>
              <a:ext cx="597483" cy="39030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215447-2573-58EA-2D80-AD08C87B8E12}"/>
              </a:ext>
            </a:extLst>
          </p:cNvPr>
          <p:cNvGrpSpPr/>
          <p:nvPr/>
        </p:nvGrpSpPr>
        <p:grpSpPr>
          <a:xfrm>
            <a:off x="1444540" y="1844022"/>
            <a:ext cx="3669495" cy="369332"/>
            <a:chOff x="1444540" y="1844022"/>
            <a:chExt cx="3669495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3B5382-1977-D336-769F-7E047A9A49C0}"/>
                </a:ext>
              </a:extLst>
            </p:cNvPr>
            <p:cNvSpPr txBox="1"/>
            <p:nvPr/>
          </p:nvSpPr>
          <p:spPr>
            <a:xfrm>
              <a:off x="1444540" y="1844022"/>
              <a:ext cx="309571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\b in c encodes a backspace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77FE1E-0EC2-42BF-137A-253A63EB5ED5}"/>
                </a:ext>
              </a:extLst>
            </p:cNvPr>
            <p:cNvCxnSpPr>
              <a:cxnSpLocks/>
            </p:cNvCxnSpPr>
            <p:nvPr/>
          </p:nvCxnSpPr>
          <p:spPr>
            <a:xfrm>
              <a:off x="4540259" y="2028688"/>
              <a:ext cx="573776" cy="305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5BDB26-0CBF-8286-E79E-683A096AE3D8}"/>
              </a:ext>
            </a:extLst>
          </p:cNvPr>
          <p:cNvSpPr txBox="1"/>
          <p:nvPr/>
        </p:nvSpPr>
        <p:spPr>
          <a:xfrm>
            <a:off x="1440751" y="2237389"/>
            <a:ext cx="3313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\t in c encodes a horizontal tab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64F60-FF1D-E049-2B62-A5701E08C18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754479" y="2233072"/>
            <a:ext cx="359556" cy="1889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8793E34-16F8-1C2C-D9D1-62CF17353DE8}"/>
              </a:ext>
            </a:extLst>
          </p:cNvPr>
          <p:cNvGrpSpPr/>
          <p:nvPr/>
        </p:nvGrpSpPr>
        <p:grpSpPr>
          <a:xfrm>
            <a:off x="2429154" y="393383"/>
            <a:ext cx="2708588" cy="484245"/>
            <a:chOff x="2429154" y="393383"/>
            <a:chExt cx="2708588" cy="4842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B194AD-E3B1-D1FC-64BA-FC6553F2C86C}"/>
                </a:ext>
              </a:extLst>
            </p:cNvPr>
            <p:cNvSpPr txBox="1"/>
            <p:nvPr/>
          </p:nvSpPr>
          <p:spPr>
            <a:xfrm>
              <a:off x="2429154" y="508296"/>
              <a:ext cx="23519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\0 in c encodes a null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63B1AA-835B-3E41-D23F-74ABBEB1AB4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4781080" y="393383"/>
              <a:ext cx="356662" cy="29957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BDC78E-CFAF-717A-D34D-0021A17AFC52}"/>
              </a:ext>
            </a:extLst>
          </p:cNvPr>
          <p:cNvSpPr txBox="1"/>
          <p:nvPr/>
        </p:nvSpPr>
        <p:spPr>
          <a:xfrm>
            <a:off x="552479" y="3662901"/>
            <a:ext cx="392287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column: decimal integers</a:t>
            </a:r>
          </a:p>
        </p:txBody>
      </p:sp>
    </p:spTree>
    <p:extLst>
      <p:ext uri="{BB962C8B-B14F-4D97-AF65-F5344CB8AC3E}">
        <p14:creationId xmlns:p14="http://schemas.microsoft.com/office/powerpoint/2010/main" val="13191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64767"/>
          </a:xfrm>
        </p:spPr>
        <p:txBody>
          <a:bodyPr/>
          <a:lstStyle/>
          <a:p>
            <a:r>
              <a:rPr lang="en-US" dirty="0"/>
              <a:t>Understanding Comments in C (Prep for PA2 and PA3)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A229C7-CFB2-709C-2C87-941AD1706A1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2830" y="726515"/>
            <a:ext cx="10760285" cy="209207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 PA2 (design) and PA3 (program in C), you are going to </a:t>
            </a:r>
            <a:r>
              <a:rPr lang="en-US" b="1" dirty="0"/>
              <a:t>write equivalent preprocessor code </a:t>
            </a:r>
            <a:r>
              <a:rPr lang="en-US" dirty="0"/>
              <a:t>to </a:t>
            </a:r>
            <a:r>
              <a:rPr lang="en-US" b="1" dirty="0"/>
              <a:t>replace each comment in an input file </a:t>
            </a:r>
            <a:r>
              <a:rPr lang="en-US" dirty="0"/>
              <a:t>with a </a:t>
            </a:r>
            <a:r>
              <a:rPr lang="en-US" b="1" dirty="0"/>
              <a:t>single space character (a blank space) </a:t>
            </a:r>
            <a:r>
              <a:rPr lang="en-US" dirty="0"/>
              <a:t>while writing the rest of the input to output unaltered (preserving all newlines)</a:t>
            </a:r>
          </a:p>
          <a:p>
            <a:r>
              <a:rPr lang="en-US" b="1" dirty="0">
                <a:solidFill>
                  <a:srgbClr val="FF0000"/>
                </a:solidFill>
              </a:rPr>
              <a:t>IMPORTANT</a:t>
            </a:r>
            <a:r>
              <a:rPr lang="en-US" dirty="0"/>
              <a:t>: the preprocessor </a:t>
            </a:r>
            <a:r>
              <a:rPr lang="en-US" b="1" dirty="0"/>
              <a:t>does NOT perform </a:t>
            </a:r>
            <a:r>
              <a:rPr lang="en-US" dirty="0"/>
              <a:t>any </a:t>
            </a:r>
            <a:r>
              <a:rPr lang="en-US" b="1" dirty="0"/>
              <a:t>syntax checking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95FD0A-6352-2295-18DD-5E5D1C62F81B}"/>
              </a:ext>
            </a:extLst>
          </p:cNvPr>
          <p:cNvSpPr/>
          <p:nvPr/>
        </p:nvSpPr>
        <p:spPr bwMode="auto">
          <a:xfrm>
            <a:off x="1408002" y="2998180"/>
            <a:ext cx="7181128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this is /* one block comment */ 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DAA884-E0D2-E886-0858-06E72235FEA6}"/>
              </a:ext>
            </a:extLst>
          </p:cNvPr>
          <p:cNvSpPr/>
          <p:nvPr/>
        </p:nvSpPr>
        <p:spPr bwMode="auto">
          <a:xfrm>
            <a:off x="1408002" y="3483344"/>
            <a:ext cx="4109454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this is // one line comment </a:t>
            </a:r>
          </a:p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71C827-4D44-3405-FF70-D6EE5D839A77}"/>
              </a:ext>
            </a:extLst>
          </p:cNvPr>
          <p:cNvSpPr/>
          <p:nvPr/>
        </p:nvSpPr>
        <p:spPr bwMode="auto">
          <a:xfrm>
            <a:off x="1408002" y="4231033"/>
            <a:ext cx="5665215" cy="122354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block comment</a:t>
            </a:r>
            <a:b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part of block comment not a line comment </a:t>
            </a:r>
          </a:p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yet more block comment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*/ 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</a:t>
            </a:r>
            <a:endParaRPr lang="en-US" dirty="0">
              <a:solidFill>
                <a:schemeClr val="accent6"/>
              </a:solidFill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1408002" y="5544373"/>
            <a:ext cx="8071066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line comment /* part of line comment not a block comment */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1B9DC68-26F2-22A8-F157-94C84382E51F}"/>
              </a:ext>
            </a:extLst>
          </p:cNvPr>
          <p:cNvSpPr/>
          <p:nvPr/>
        </p:nvSpPr>
        <p:spPr bwMode="auto">
          <a:xfrm>
            <a:off x="1408002" y="6100438"/>
            <a:ext cx="9766701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 line comment /* part of line comment not the start of a block comment</a:t>
            </a:r>
            <a:b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oops! text outside of comment, this is not a comment anymore */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B1E3B-037C-865E-4EA6-5764CAD37F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182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70" y="175260"/>
            <a:ext cx="10515600" cy="452455"/>
          </a:xfrm>
        </p:spPr>
        <p:txBody>
          <a:bodyPr/>
          <a:lstStyle/>
          <a:p>
            <a:r>
              <a:rPr lang="en-US" dirty="0"/>
              <a:t>What is the preprocessor (</a:t>
            </a:r>
            <a:r>
              <a:rPr lang="en-US" dirty="0" err="1"/>
              <a:t>cpp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3297" y="2775591"/>
            <a:ext cx="11079329" cy="378657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</a:rPr>
              <a:t>Preprocessing is the first phase </a:t>
            </a:r>
            <a:r>
              <a:rPr lang="en-US" sz="1800" dirty="0">
                <a:solidFill>
                  <a:schemeClr val="tx2"/>
                </a:solidFill>
              </a:rPr>
              <a:t>in the compilation (.c files) or assembly (.S files only) process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The </a:t>
            </a:r>
            <a:r>
              <a:rPr lang="en-US" sz="1800" b="1" dirty="0"/>
              <a:t>preprocessor</a:t>
            </a:r>
            <a:r>
              <a:rPr lang="en-US" sz="1800" dirty="0"/>
              <a:t> (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1800" dirty="0"/>
              <a:t>) </a:t>
            </a:r>
            <a:r>
              <a:rPr lang="en-US" sz="1800" i="1" dirty="0">
                <a:solidFill>
                  <a:srgbClr val="F3753F"/>
                </a:solidFill>
              </a:rPr>
              <a:t>transforms</a:t>
            </a:r>
            <a:r>
              <a:rPr lang="en-US" sz="1800" dirty="0"/>
              <a:t> your source code, then </a:t>
            </a:r>
            <a:r>
              <a:rPr lang="en-US" sz="1800" b="1" dirty="0"/>
              <a:t>passes it to the compiler </a:t>
            </a:r>
            <a:r>
              <a:rPr lang="en-US" sz="1800" dirty="0"/>
              <a:t>(on .c files) </a:t>
            </a:r>
            <a:r>
              <a:rPr lang="en-US" sz="1800" b="1" dirty="0"/>
              <a:t>or the assembler</a:t>
            </a:r>
            <a:r>
              <a:rPr lang="en-US" sz="1800" dirty="0"/>
              <a:t> (on .S files only, not .s files)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endParaRPr lang="en-US" sz="18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Usually, the input to</a:t>
            </a:r>
            <a:r>
              <a:rPr lang="en-US" sz="1800" b="1" dirty="0"/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b="1" dirty="0"/>
              <a:t> </a:t>
            </a:r>
            <a:r>
              <a:rPr lang="en-US" sz="1800" dirty="0"/>
              <a:t>is a </a:t>
            </a:r>
            <a:r>
              <a:rPr lang="en-US" sz="1800" dirty="0">
                <a:solidFill>
                  <a:schemeClr val="accent1"/>
                </a:solidFill>
              </a:rPr>
              <a:t>C source file </a:t>
            </a:r>
            <a:r>
              <a:rPr lang="en-US" sz="1800" dirty="0"/>
              <a:t>(.c) or an </a:t>
            </a:r>
            <a:r>
              <a:rPr lang="en-US" sz="1800" dirty="0">
                <a:solidFill>
                  <a:schemeClr val="accent1"/>
                </a:solidFill>
              </a:rPr>
              <a:t>assembly source file </a:t>
            </a:r>
            <a:r>
              <a:rPr lang="en-US" sz="1800" dirty="0"/>
              <a:t>(.S only) and output from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dirty="0"/>
              <a:t> is </a:t>
            </a:r>
            <a:r>
              <a:rPr lang="en-US" sz="1800" dirty="0">
                <a:solidFill>
                  <a:schemeClr val="accent1"/>
                </a:solidFill>
              </a:rPr>
              <a:t>still a C file or assembly file </a:t>
            </a:r>
          </a:p>
          <a:p>
            <a:pPr lvl="1"/>
            <a:r>
              <a:rPr lang="en-US" sz="1800" dirty="0"/>
              <a:t>output from </a:t>
            </a:r>
            <a:r>
              <a:rPr lang="en-US" sz="1800" dirty="0" err="1"/>
              <a:t>cpp</a:t>
            </a:r>
            <a:r>
              <a:rPr lang="en-US" sz="1800" dirty="0"/>
              <a:t> is in a temporary .</a:t>
            </a:r>
            <a:r>
              <a:rPr lang="en-US" sz="1800" dirty="0" err="1"/>
              <a:t>i</a:t>
            </a:r>
            <a:r>
              <a:rPr lang="en-US" sz="1800" dirty="0"/>
              <a:t> file (deleted after use)</a:t>
            </a:r>
          </a:p>
          <a:p>
            <a:pPr lvl="1"/>
            <a:r>
              <a:rPr lang="en-US" sz="1800" dirty="0" err="1">
                <a:solidFill>
                  <a:schemeClr val="accent1"/>
                </a:solidFill>
              </a:rPr>
              <a:t>cpp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b="1" dirty="0">
                <a:solidFill>
                  <a:schemeClr val="accent1"/>
                </a:solidFill>
              </a:rPr>
              <a:t>does not </a:t>
            </a:r>
            <a:r>
              <a:rPr lang="en-US" sz="1800" dirty="0">
                <a:solidFill>
                  <a:schemeClr val="accent1"/>
                </a:solidFill>
              </a:rPr>
              <a:t>modify the input source file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Common use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When a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program is divided across </a:t>
            </a:r>
            <a:r>
              <a:rPr lang="en-US" sz="1800" b="1" dirty="0">
                <a:solidFill>
                  <a:schemeClr val="accent1"/>
                </a:solidFill>
              </a:rPr>
              <a:t>multiple source files </a:t>
            </a:r>
            <a:r>
              <a:rPr lang="en-US" sz="1800" dirty="0"/>
              <a:t>(including library files),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cpp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helps you keep consistency among the files (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one version of the truth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sz="1800" dirty="0"/>
              <a:t>Examples: Consistent values for a constants, correct 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unction definitions,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4A7CAD-7E9D-DF95-0D7E-860DF4037D02}"/>
              </a:ext>
            </a:extLst>
          </p:cNvPr>
          <p:cNvSpPr/>
          <p:nvPr/>
        </p:nvSpPr>
        <p:spPr>
          <a:xfrm>
            <a:off x="583485" y="1721602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14E16A-FCDE-7FCC-B93D-A9D9256FEA70}"/>
              </a:ext>
            </a:extLst>
          </p:cNvPr>
          <p:cNvSpPr/>
          <p:nvPr/>
        </p:nvSpPr>
        <p:spPr>
          <a:xfrm>
            <a:off x="804333" y="73590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DB97A54-00BE-819C-86A4-A84C9E4DEC49}"/>
              </a:ext>
            </a:extLst>
          </p:cNvPr>
          <p:cNvSpPr/>
          <p:nvPr/>
        </p:nvSpPr>
        <p:spPr>
          <a:xfrm rot="16200000">
            <a:off x="2185101" y="85327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33C6F89-6330-57E8-D979-A7CFEB7594A3}"/>
              </a:ext>
            </a:extLst>
          </p:cNvPr>
          <p:cNvSpPr/>
          <p:nvPr/>
        </p:nvSpPr>
        <p:spPr>
          <a:xfrm rot="16200000">
            <a:off x="2231870" y="184299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091125-42B2-8C9F-886B-ABA29F9B2D38}"/>
              </a:ext>
            </a:extLst>
          </p:cNvPr>
          <p:cNvSpPr/>
          <p:nvPr/>
        </p:nvSpPr>
        <p:spPr>
          <a:xfrm>
            <a:off x="2588984" y="790190"/>
            <a:ext cx="1554480" cy="6067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cpp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7901D5-8083-D6DC-05EA-878383535AAA}"/>
              </a:ext>
            </a:extLst>
          </p:cNvPr>
          <p:cNvSpPr/>
          <p:nvPr/>
        </p:nvSpPr>
        <p:spPr>
          <a:xfrm>
            <a:off x="2591568" y="1775891"/>
            <a:ext cx="1554480" cy="6067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cpp</a:t>
            </a:r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67113F9-492F-3343-B553-33C901C97CD5}"/>
              </a:ext>
            </a:extLst>
          </p:cNvPr>
          <p:cNvSpPr/>
          <p:nvPr/>
        </p:nvSpPr>
        <p:spPr>
          <a:xfrm rot="16200000">
            <a:off x="4371606" y="85327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1A59872-CF73-283B-8F32-E971BA94C764}"/>
              </a:ext>
            </a:extLst>
          </p:cNvPr>
          <p:cNvSpPr/>
          <p:nvPr/>
        </p:nvSpPr>
        <p:spPr>
          <a:xfrm rot="16200000">
            <a:off x="4418375" y="184299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2AFE62-A21A-0E4F-0F8F-B7E2C9E4A7E9}"/>
              </a:ext>
            </a:extLst>
          </p:cNvPr>
          <p:cNvSpPr/>
          <p:nvPr/>
        </p:nvSpPr>
        <p:spPr>
          <a:xfrm>
            <a:off x="4820837" y="1721602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three.i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7DD6401-4550-BDBB-7823-63BB054CB19D}"/>
              </a:ext>
            </a:extLst>
          </p:cNvPr>
          <p:cNvSpPr/>
          <p:nvPr/>
        </p:nvSpPr>
        <p:spPr>
          <a:xfrm>
            <a:off x="4820837" y="739997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B0A442-F278-4C97-1FF9-D2B578E579E5}"/>
              </a:ext>
            </a:extLst>
          </p:cNvPr>
          <p:cNvSpPr/>
          <p:nvPr/>
        </p:nvSpPr>
        <p:spPr>
          <a:xfrm>
            <a:off x="6769575" y="790189"/>
            <a:ext cx="1554480" cy="60671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gcc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39B016-7A63-CEF4-2687-8CB95A948105}"/>
              </a:ext>
            </a:extLst>
          </p:cNvPr>
          <p:cNvSpPr/>
          <p:nvPr/>
        </p:nvSpPr>
        <p:spPr>
          <a:xfrm>
            <a:off x="6901116" y="1775891"/>
            <a:ext cx="1554480" cy="60671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gcc</a:t>
            </a:r>
            <a:r>
              <a:rPr lang="en-US" dirty="0"/>
              <a:t>(gas)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EDD1C46-D503-58AC-5383-CF5540B287B2}"/>
              </a:ext>
            </a:extLst>
          </p:cNvPr>
          <p:cNvSpPr/>
          <p:nvPr/>
        </p:nvSpPr>
        <p:spPr>
          <a:xfrm rot="16200000">
            <a:off x="6336237" y="86923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1720F4-E76B-B406-57FE-3582D4A464DB}"/>
              </a:ext>
            </a:extLst>
          </p:cNvPr>
          <p:cNvSpPr/>
          <p:nvPr/>
        </p:nvSpPr>
        <p:spPr>
          <a:xfrm rot="16200000">
            <a:off x="6383006" y="185896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D664A582-A501-D2E4-8BD8-9923597EBB2B}"/>
              </a:ext>
            </a:extLst>
          </p:cNvPr>
          <p:cNvSpPr/>
          <p:nvPr/>
        </p:nvSpPr>
        <p:spPr>
          <a:xfrm>
            <a:off x="9259122" y="786297"/>
            <a:ext cx="1541418" cy="798454"/>
          </a:xfrm>
          <a:prstGeom prst="parallelogram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F743586-D98B-88D4-95FD-4F27F823DB6C}"/>
              </a:ext>
            </a:extLst>
          </p:cNvPr>
          <p:cNvSpPr/>
          <p:nvPr/>
        </p:nvSpPr>
        <p:spPr>
          <a:xfrm>
            <a:off x="9230356" y="1822562"/>
            <a:ext cx="1541418" cy="79845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three.o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6063B758-B476-4A92-B8CB-A2C6E9C6985B}"/>
              </a:ext>
            </a:extLst>
          </p:cNvPr>
          <p:cNvSpPr/>
          <p:nvPr/>
        </p:nvSpPr>
        <p:spPr>
          <a:xfrm rot="16200000">
            <a:off x="8703718" y="87289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64A856F-F8C1-E62D-3623-140E2B7CA64A}"/>
              </a:ext>
            </a:extLst>
          </p:cNvPr>
          <p:cNvSpPr/>
          <p:nvPr/>
        </p:nvSpPr>
        <p:spPr>
          <a:xfrm rot="16200000">
            <a:off x="8808061" y="188754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D4ECC8-E84F-3502-49E6-745845ADFCE9}"/>
              </a:ext>
            </a:extLst>
          </p:cNvPr>
          <p:cNvSpPr txBox="1"/>
          <p:nvPr/>
        </p:nvSpPr>
        <p:spPr>
          <a:xfrm>
            <a:off x="4818253" y="13829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files</a:t>
            </a:r>
          </a:p>
        </p:txBody>
      </p:sp>
    </p:spTree>
    <p:extLst>
      <p:ext uri="{BB962C8B-B14F-4D97-AF65-F5344CB8AC3E}">
        <p14:creationId xmlns:p14="http://schemas.microsoft.com/office/powerpoint/2010/main" val="38026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1"/>
            <a:ext cx="10515600" cy="490654"/>
          </a:xfrm>
        </p:spPr>
        <p:txBody>
          <a:bodyPr/>
          <a:lstStyle/>
          <a:p>
            <a:r>
              <a:rPr lang="en-US" dirty="0"/>
              <a:t>Common Preprocessor (</a:t>
            </a:r>
            <a:r>
              <a:rPr lang="en-US" dirty="0" err="1"/>
              <a:t>cpp</a:t>
            </a:r>
            <a:r>
              <a:rPr lang="en-US" dirty="0"/>
              <a:t>)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6597" y="490655"/>
            <a:ext cx="11318301" cy="35322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Comments</a:t>
            </a:r>
            <a:r>
              <a:rPr lang="en-US" altLang="en-US" sz="1800" dirty="0">
                <a:solidFill>
                  <a:srgbClr val="F3753F"/>
                </a:solidFill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</a:rPr>
              <a:t>are</a:t>
            </a:r>
            <a:r>
              <a:rPr lang="en-US" altLang="en-US" sz="1800" dirty="0">
                <a:solidFill>
                  <a:srgbClr val="F3753F"/>
                </a:solidFill>
              </a:rPr>
              <a:t> </a:t>
            </a:r>
            <a:r>
              <a:rPr lang="en-US" altLang="en-US" sz="1800" b="1" i="1" dirty="0">
                <a:solidFill>
                  <a:srgbClr val="F3753F"/>
                </a:solidFill>
              </a:rPr>
              <a:t>replaced with a single space 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 and all newlines are preserved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You will do a design for this in PA2 and program it in PA3</a:t>
            </a:r>
          </a:p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tx2"/>
                </a:solidFill>
              </a:rPr>
              <a:t>Continued lines: </a:t>
            </a:r>
            <a:r>
              <a:rPr lang="en-US" altLang="en-US" sz="1800" dirty="0">
                <a:solidFill>
                  <a:schemeClr val="tx2"/>
                </a:solidFill>
              </a:rPr>
              <a:t>where the </a:t>
            </a:r>
            <a:r>
              <a:rPr lang="en-US" altLang="en-US" sz="1800" b="1" dirty="0">
                <a:solidFill>
                  <a:schemeClr val="tx2"/>
                </a:solidFill>
              </a:rPr>
              <a:t>last character in a line is a </a:t>
            </a:r>
            <a:r>
              <a:rPr lang="en-US" altLang="en-US" sz="1800" b="1" dirty="0">
                <a:solidFill>
                  <a:srgbClr val="FF0000"/>
                </a:solidFill>
              </a:rPr>
              <a:t>\ </a:t>
            </a:r>
            <a:r>
              <a:rPr lang="en-US" altLang="en-US" sz="1800" dirty="0">
                <a:solidFill>
                  <a:schemeClr val="tx2"/>
                </a:solidFill>
              </a:rPr>
              <a:t>causes the line to be </a:t>
            </a:r>
            <a:r>
              <a:rPr lang="en-US" altLang="en-US" sz="1800" b="1" dirty="0">
                <a:solidFill>
                  <a:schemeClr val="tx2"/>
                </a:solidFill>
              </a:rPr>
              <a:t>joined with the next line</a:t>
            </a:r>
            <a:endParaRPr lang="en-US" altLang="en-US" sz="1800" b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A </a:t>
            </a:r>
            <a:r>
              <a:rPr lang="en-US" sz="1800" b="1" i="1" dirty="0"/>
              <a:t>preprocessor directive: </a:t>
            </a:r>
            <a:r>
              <a:rPr lang="en-US" sz="1800" dirty="0"/>
              <a:t>commands to </a:t>
            </a:r>
            <a:r>
              <a:rPr lang="en-US" sz="1800" dirty="0" err="1"/>
              <a:t>cpp</a:t>
            </a:r>
            <a:r>
              <a:rPr lang="en-US" sz="1800" dirty="0"/>
              <a:t> to perform an operation (these start with a </a:t>
            </a:r>
            <a:r>
              <a:rPr lang="en-US" sz="1800" b="1" dirty="0">
                <a:solidFill>
                  <a:schemeClr val="accent1"/>
                </a:solidFill>
              </a:rPr>
              <a:t>#)</a:t>
            </a:r>
            <a:endParaRPr lang="en-US" sz="1800" b="1" i="1" dirty="0">
              <a:solidFill>
                <a:schemeClr val="accent1"/>
              </a:solidFill>
            </a:endParaRPr>
          </a:p>
          <a:p>
            <a:pPr lvl="1"/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en-US" sz="1800" dirty="0">
                <a:solidFill>
                  <a:schemeClr val="tx2"/>
                </a:solidFill>
              </a:rPr>
              <a:t>contents of the </a:t>
            </a:r>
            <a:r>
              <a:rPr lang="en-US" altLang="en-US" sz="1800" dirty="0" err="1">
                <a:solidFill>
                  <a:schemeClr val="tx2"/>
                </a:solidFill>
              </a:rPr>
              <a:t>stdio.h</a:t>
            </a:r>
            <a:r>
              <a:rPr lang="en-US" altLang="en-US" sz="1800" dirty="0">
                <a:solidFill>
                  <a:schemeClr val="tx2"/>
                </a:solidFill>
              </a:rPr>
              <a:t> file is to be </a:t>
            </a:r>
            <a:r>
              <a:rPr lang="en-US" altLang="en-US" sz="1800" i="1" dirty="0">
                <a:solidFill>
                  <a:srgbClr val="0070C0"/>
                </a:solidFill>
              </a:rPr>
              <a:t>inserted </a:t>
            </a:r>
            <a:r>
              <a:rPr lang="en-US" altLang="en-US" sz="1800" dirty="0">
                <a:solidFill>
                  <a:schemeClr val="tx2"/>
                </a:solidFill>
              </a:rPr>
              <a:t>at that spot in the source file</a:t>
            </a:r>
            <a:endParaRPr lang="en-US" alt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</a:p>
          <a:p>
            <a:pPr lvl="2"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Does two things: Defines</a:t>
            </a:r>
            <a:r>
              <a:rPr lang="en-US" altLang="en-US" sz="1800" b="1" dirty="0">
                <a:solidFill>
                  <a:srgbClr val="7030A0"/>
                </a:solidFill>
              </a:rPr>
              <a:t> MAX</a:t>
            </a:r>
            <a:r>
              <a:rPr lang="en-US" altLang="en-US" sz="1800" dirty="0">
                <a:solidFill>
                  <a:schemeClr val="tx2"/>
                </a:solidFill>
              </a:rPr>
              <a:t> to be a </a:t>
            </a:r>
            <a:r>
              <a:rPr lang="en-US" altLang="en-US" sz="1800" b="1" i="1" dirty="0">
                <a:solidFill>
                  <a:srgbClr val="7030A0"/>
                </a:solidFill>
              </a:rPr>
              <a:t>macro </a:t>
            </a:r>
            <a:r>
              <a:rPr lang="en-US" altLang="en-US" sz="1800" i="1" dirty="0">
                <a:solidFill>
                  <a:srgbClr val="7030A0"/>
                </a:solidFill>
              </a:rPr>
              <a:t>name </a:t>
            </a:r>
            <a:r>
              <a:rPr lang="en-US" altLang="en-US" sz="1800" b="1" dirty="0">
                <a:solidFill>
                  <a:schemeClr val="accent6"/>
                </a:solidFill>
              </a:rPr>
              <a:t>and</a:t>
            </a:r>
            <a:r>
              <a:rPr lang="en-US" altLang="en-US" sz="1800" dirty="0">
                <a:solidFill>
                  <a:schemeClr val="accent6"/>
                </a:solidFill>
              </a:rPr>
              <a:t> </a:t>
            </a:r>
            <a:r>
              <a:rPr lang="en-US" altLang="en-US" sz="1800" dirty="0">
                <a:solidFill>
                  <a:schemeClr val="accent1"/>
                </a:solidFill>
              </a:rPr>
              <a:t>assigns it the value 8</a:t>
            </a:r>
          </a:p>
          <a:p>
            <a:pPr lvl="3">
              <a:lnSpc>
                <a:spcPct val="100000"/>
              </a:lnSpc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MINE </a:t>
            </a:r>
            <a:r>
              <a:rPr lang="en-US" altLang="en-US" sz="1800" dirty="0">
                <a:solidFill>
                  <a:schemeClr val="accent6"/>
                </a:solidFill>
              </a:rPr>
              <a:t>just defines MINE to be a macro name with no value  (for conditional tests - later)</a:t>
            </a:r>
          </a:p>
          <a:p>
            <a:pPr lvl="2">
              <a:lnSpc>
                <a:spcPct val="100000"/>
              </a:lnSpc>
            </a:pPr>
            <a:r>
              <a:rPr lang="en-US" altLang="en-US" sz="1800" b="1" dirty="0">
                <a:solidFill>
                  <a:schemeClr val="tx2"/>
                </a:solidFill>
              </a:rPr>
              <a:t>Convention</a:t>
            </a:r>
            <a:r>
              <a:rPr lang="en-US" altLang="en-US" sz="1800" dirty="0">
                <a:solidFill>
                  <a:schemeClr val="tx2"/>
                </a:solidFill>
              </a:rPr>
              <a:t>: </a:t>
            </a:r>
            <a:r>
              <a:rPr lang="en-US" altLang="en-US" sz="1800" b="1" dirty="0">
                <a:solidFill>
                  <a:schemeClr val="tx2"/>
                </a:solidFill>
              </a:rPr>
              <a:t>MACRO</a:t>
            </a:r>
            <a:r>
              <a:rPr lang="en-US" altLang="en-US" sz="1800" dirty="0">
                <a:solidFill>
                  <a:schemeClr val="tx2"/>
                </a:solidFill>
              </a:rPr>
              <a:t> names are in </a:t>
            </a:r>
            <a:r>
              <a:rPr lang="en-US" altLang="en-US" sz="1800" b="1" dirty="0">
                <a:solidFill>
                  <a:schemeClr val="tx2"/>
                </a:solidFill>
              </a:rPr>
              <a:t>CAPITAL</a:t>
            </a:r>
            <a:r>
              <a:rPr lang="en-US" altLang="en-US" sz="1800" dirty="0">
                <a:solidFill>
                  <a:schemeClr val="tx2"/>
                </a:solidFill>
              </a:rPr>
              <a:t> letters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Macros with values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en-US" alt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cpp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replaces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  <a:r>
              <a:rPr lang="en-US" altLang="en-US" sz="2000" dirty="0">
                <a:solidFill>
                  <a:schemeClr val="accent6"/>
                </a:solidFill>
                <a:cs typeface="Consolas" panose="020B0609020204030204" pitchFamily="49" charset="0"/>
              </a:rPr>
              <a:t>everywhere in the source file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C07FE-1F91-3651-9DFC-1C0061B2635F}"/>
              </a:ext>
            </a:extLst>
          </p:cNvPr>
          <p:cNvSpPr txBox="1"/>
          <p:nvPr/>
        </p:nvSpPr>
        <p:spPr>
          <a:xfrm>
            <a:off x="863218" y="4130730"/>
            <a:ext cx="4269657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// histogram array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i &lt; MAX;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39148D-E6BC-DBB0-8E15-E985A594CB41}"/>
              </a:ext>
            </a:extLst>
          </p:cNvPr>
          <p:cNvSpPr txBox="1"/>
          <p:nvPr/>
        </p:nvSpPr>
        <p:spPr>
          <a:xfrm>
            <a:off x="10432022" y="4446676"/>
            <a:ext cx="902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file </a:t>
            </a:r>
            <a:r>
              <a:rPr lang="en-US" dirty="0" err="1"/>
              <a:t>ex.i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64595-C1CE-3F78-B436-EADE1A13C490}"/>
              </a:ext>
            </a:extLst>
          </p:cNvPr>
          <p:cNvSpPr txBox="1"/>
          <p:nvPr/>
        </p:nvSpPr>
        <p:spPr>
          <a:xfrm>
            <a:off x="6428770" y="4446676"/>
            <a:ext cx="3948259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i &lt;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B092A5F-03B5-0713-9109-F3009CA12257}"/>
              </a:ext>
            </a:extLst>
          </p:cNvPr>
          <p:cNvSpPr/>
          <p:nvPr/>
        </p:nvSpPr>
        <p:spPr>
          <a:xfrm rot="5400000">
            <a:off x="8173910" y="4406560"/>
            <a:ext cx="190500" cy="384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E8535C8-C1C1-BF54-82CC-AC656D2CBF91}"/>
              </a:ext>
            </a:extLst>
          </p:cNvPr>
          <p:cNvSpPr/>
          <p:nvPr/>
        </p:nvSpPr>
        <p:spPr>
          <a:xfrm>
            <a:off x="5453936" y="5302438"/>
            <a:ext cx="795366" cy="265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23D7C-2816-6BC2-C3CE-A27BDB3FA2C9}"/>
              </a:ext>
            </a:extLst>
          </p:cNvPr>
          <p:cNvSpPr txBox="1"/>
          <p:nvPr/>
        </p:nvSpPr>
        <p:spPr>
          <a:xfrm>
            <a:off x="3972166" y="6254712"/>
            <a:ext cx="91082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</a:rPr>
              <a:t>cpp</a:t>
            </a:r>
            <a:r>
              <a:rPr lang="en-US" sz="1400" dirty="0">
                <a:solidFill>
                  <a:schemeClr val="accent1"/>
                </a:solidFill>
              </a:rPr>
              <a:t>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6A5EA-9964-EA1C-29B0-DC6074C236DD}"/>
              </a:ext>
            </a:extLst>
          </p:cNvPr>
          <p:cNvSpPr txBox="1"/>
          <p:nvPr/>
        </p:nvSpPr>
        <p:spPr>
          <a:xfrm>
            <a:off x="8357880" y="6223611"/>
            <a:ext cx="190612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</a:rPr>
              <a:t>cpp</a:t>
            </a:r>
            <a:r>
              <a:rPr lang="en-US" sz="1400" dirty="0">
                <a:solidFill>
                  <a:schemeClr val="accent1"/>
                </a:solidFill>
              </a:rPr>
              <a:t> out (only showing macro substitution)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99" y="168351"/>
            <a:ext cx="11139485" cy="715294"/>
          </a:xfrm>
        </p:spPr>
        <p:txBody>
          <a:bodyPr/>
          <a:lstStyle/>
          <a:p>
            <a:r>
              <a:rPr lang="en-US" sz="2800" dirty="0"/>
              <a:t>Complexity for programming a preprocessor:</a:t>
            </a:r>
            <a:br>
              <a:rPr lang="en-US" sz="2800" dirty="0"/>
            </a:br>
            <a:r>
              <a:rPr lang="en-US" sz="2800" dirty="0"/>
              <a:t> Literals may contain what </a:t>
            </a:r>
            <a:r>
              <a:rPr lang="en-US" sz="2800" dirty="0">
                <a:solidFill>
                  <a:srgbClr val="2C895B"/>
                </a:solidFill>
              </a:rPr>
              <a:t>appears to be comments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7030A0"/>
                </a:solidFill>
              </a:rPr>
              <a:t>but are not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321863" y="1103672"/>
            <a:ext cx="8626193" cy="94118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'a';  		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'a' is a character literal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World!");	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World!" is a strin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 literal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B6D02E-F345-D82F-D40C-5B1F0E806B79}"/>
              </a:ext>
            </a:extLst>
          </p:cNvPr>
          <p:cNvSpPr/>
          <p:nvPr/>
        </p:nvSpPr>
        <p:spPr bwMode="auto">
          <a:xfrm>
            <a:off x="321863" y="2554124"/>
            <a:ext cx="11373559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"/* text */"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string literal whose contents looks like a block comment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9862A8-2DCA-1ADB-A78C-DC303639C1E2}"/>
              </a:ext>
            </a:extLst>
          </p:cNvPr>
          <p:cNvSpPr/>
          <p:nvPr/>
        </p:nvSpPr>
        <p:spPr bwMode="auto">
          <a:xfrm>
            <a:off x="321863" y="4468140"/>
            <a:ext cx="11373559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text */'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character literal (not legal, but that is the compilers 	      job) whose contents looks like a block comment             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8434C2-7EFD-D28A-363B-05A04166BB73}"/>
              </a:ext>
            </a:extLst>
          </p:cNvPr>
          <p:cNvSpPr/>
          <p:nvPr/>
        </p:nvSpPr>
        <p:spPr bwMode="auto">
          <a:xfrm>
            <a:off x="321863" y="3527102"/>
            <a:ext cx="11029759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"// text"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string literal whose contents looks like a line comment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F5B24-1B18-7290-D982-4FB3BE845A9E}"/>
              </a:ext>
            </a:extLst>
          </p:cNvPr>
          <p:cNvSpPr/>
          <p:nvPr/>
        </p:nvSpPr>
        <p:spPr bwMode="auto">
          <a:xfrm>
            <a:off x="321863" y="5619392"/>
            <a:ext cx="11330241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text'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character literal (not legal, but that is the compilers 	           	   job) whose contents looks like a line comment 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912AD-519B-6C6D-B00E-289BB51A67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27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C215-84B1-0A9D-390F-11E2290E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09351"/>
          </a:xfrm>
        </p:spPr>
        <p:txBody>
          <a:bodyPr/>
          <a:lstStyle/>
          <a:p>
            <a:r>
              <a:rPr lang="en-US" sz="2400" dirty="0" err="1"/>
              <a:t>cpp</a:t>
            </a:r>
            <a:r>
              <a:rPr lang="en-US" sz="2400" dirty="0"/>
              <a:t> conditional (and macro) only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DAD79-0F06-6398-E72B-772B25E6617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179" y="515812"/>
            <a:ext cx="11415426" cy="29271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6"/>
                </a:solidFill>
              </a:rPr>
              <a:t>You can use </a:t>
            </a:r>
            <a:r>
              <a:rPr lang="en-US" sz="1600" b="1" dirty="0">
                <a:solidFill>
                  <a:schemeClr val="accent6"/>
                </a:solidFill>
              </a:rPr>
              <a:t>conditional preprocessor tests </a:t>
            </a:r>
            <a:r>
              <a:rPr lang="en-US" sz="1600" dirty="0">
                <a:solidFill>
                  <a:schemeClr val="accent6"/>
                </a:solidFill>
              </a:rPr>
              <a:t>(like if-else statements) around blocks of code </a:t>
            </a:r>
          </a:p>
          <a:p>
            <a:pPr marL="354012" lvl="1" indent="0"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MACRO, 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MACRO, #else, #endif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6"/>
                </a:solidFill>
              </a:rPr>
              <a:t>In this use, </a:t>
            </a:r>
            <a:r>
              <a:rPr lang="en-US" sz="1600" dirty="0">
                <a:solidFill>
                  <a:srgbClr val="7030A0"/>
                </a:solidFill>
              </a:rPr>
              <a:t>MACRO</a:t>
            </a:r>
            <a:r>
              <a:rPr lang="en-US" sz="1600" dirty="0">
                <a:solidFill>
                  <a:schemeClr val="accent6"/>
                </a:solidFill>
              </a:rPr>
              <a:t> is called the </a:t>
            </a:r>
            <a:r>
              <a:rPr lang="en-US" sz="1600" dirty="0">
                <a:solidFill>
                  <a:srgbClr val="7030A0"/>
                </a:solidFill>
              </a:rPr>
              <a:t>guard MACRO </a:t>
            </a:r>
            <a:r>
              <a:rPr lang="en-US" sz="1600" dirty="0">
                <a:solidFill>
                  <a:schemeClr val="accent6"/>
                </a:solidFill>
              </a:rPr>
              <a:t>("</a:t>
            </a:r>
            <a:r>
              <a:rPr lang="en-US" sz="1600" dirty="0">
                <a:solidFill>
                  <a:srgbClr val="FF0000"/>
                </a:solidFill>
              </a:rPr>
              <a:t>guards</a:t>
            </a:r>
            <a:r>
              <a:rPr lang="en-US" sz="1600" dirty="0">
                <a:solidFill>
                  <a:schemeClr val="accent6"/>
                </a:solidFill>
              </a:rPr>
              <a:t>" </a:t>
            </a:r>
            <a:r>
              <a:rPr lang="en-US" sz="1600" dirty="0">
                <a:solidFill>
                  <a:srgbClr val="FF0000"/>
                </a:solidFill>
              </a:rPr>
              <a:t>entry</a:t>
            </a:r>
            <a:r>
              <a:rPr lang="en-US" sz="1600" dirty="0">
                <a:solidFill>
                  <a:schemeClr val="accent6"/>
                </a:solidFill>
              </a:rPr>
              <a:t> to the </a:t>
            </a:r>
            <a:r>
              <a:rPr lang="en-US" sz="1600" dirty="0">
                <a:solidFill>
                  <a:schemeClr val="accent1"/>
                </a:solidFill>
              </a:rPr>
              <a:t>following block</a:t>
            </a:r>
            <a:r>
              <a:rPr lang="en-US" sz="1600" dirty="0">
                <a:solidFill>
                  <a:schemeClr val="accent6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MACRO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if MACRO is defined, then the block is included, otherwise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 block (if any) is included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if MACRO is NOT defined, then the block is included, otherwise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 block (if any) is included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is the end of a block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MACRO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defines MACRO  --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MACRO 8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defines macro and assigns a value of 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 undefines MACRO</a:t>
            </a:r>
          </a:p>
          <a:p>
            <a:pPr lvl="1"/>
            <a:endParaRPr lang="en-US" sz="1600" dirty="0">
              <a:solidFill>
                <a:schemeClr val="accent6"/>
              </a:solidFill>
              <a:cs typeface="Consolas" panose="020B0609020204030204" pitchFamily="49" charset="0"/>
            </a:endParaRPr>
          </a:p>
          <a:p>
            <a:pPr lvl="1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A917F-9E0F-3F12-0B4C-14D3DCBB2BC5}"/>
              </a:ext>
            </a:extLst>
          </p:cNvPr>
          <p:cNvSpPr txBox="1"/>
          <p:nvPr/>
        </p:nvSpPr>
        <p:spPr>
          <a:xfrm>
            <a:off x="414432" y="3511598"/>
            <a:ext cx="2590800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VERS1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ex.c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VERS1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short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….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D9D58-FFBA-3FBE-568B-A2241CA2A414}"/>
              </a:ext>
            </a:extLst>
          </p:cNvPr>
          <p:cNvSpPr txBox="1"/>
          <p:nvPr/>
        </p:nvSpPr>
        <p:spPr>
          <a:xfrm>
            <a:off x="3087495" y="4464815"/>
            <a:ext cx="25908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….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1F471-4735-6C96-D616-C1CE43EB8383}"/>
              </a:ext>
            </a:extLst>
          </p:cNvPr>
          <p:cNvSpPr txBox="1"/>
          <p:nvPr/>
        </p:nvSpPr>
        <p:spPr>
          <a:xfrm>
            <a:off x="3306163" y="3621237"/>
            <a:ext cx="20757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after the preprocessor runs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2DC75E-3B3F-9FA1-581A-435D403D031A}"/>
              </a:ext>
            </a:extLst>
          </p:cNvPr>
          <p:cNvGrpSpPr/>
          <p:nvPr/>
        </p:nvGrpSpPr>
        <p:grpSpPr>
          <a:xfrm>
            <a:off x="6663365" y="3498588"/>
            <a:ext cx="5391475" cy="3293209"/>
            <a:chOff x="6663365" y="3498588"/>
            <a:chExt cx="5391475" cy="32932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870989-AD40-A4B6-0F89-BB0B65CB8D7B}"/>
                </a:ext>
              </a:extLst>
            </p:cNvPr>
            <p:cNvSpPr txBox="1"/>
            <p:nvPr/>
          </p:nvSpPr>
          <p:spPr>
            <a:xfrm>
              <a:off x="9464040" y="4945380"/>
              <a:ext cx="2590800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short x[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….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return;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3DC7BB-6C11-0501-1E94-28483B2CCF44}"/>
                </a:ext>
              </a:extLst>
            </p:cNvPr>
            <p:cNvSpPr txBox="1"/>
            <p:nvPr/>
          </p:nvSpPr>
          <p:spPr>
            <a:xfrm>
              <a:off x="6663365" y="3498588"/>
              <a:ext cx="2590800" cy="32932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#define VERS1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sz="16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 </a:t>
              </a:r>
              <a:r>
                <a:rPr lang="en-US" sz="1600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sz="1600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#ifdef VERS1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#else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short x[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….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return;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54A84A-EAE2-5CAE-1B3A-D575928BE00F}"/>
                </a:ext>
              </a:extLst>
            </p:cNvPr>
            <p:cNvSpPr txBox="1"/>
            <p:nvPr/>
          </p:nvSpPr>
          <p:spPr>
            <a:xfrm>
              <a:off x="9741311" y="4235174"/>
              <a:ext cx="2036257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after the preprocessor runs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1C0D8D2-E422-6C51-3B3E-F13DA04430FE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47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4735" y="715392"/>
            <a:ext cx="11633043" cy="55797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66FF"/>
                </a:solidFill>
              </a:rPr>
              <a:t>Header file</a:t>
            </a:r>
            <a:r>
              <a:rPr lang="en-US" sz="2000" dirty="0"/>
              <a:t>:  a file whose only purpose is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r>
              <a:rPr lang="en-US" sz="2000" b="1" dirty="0"/>
              <a:t> </a:t>
            </a:r>
            <a:r>
              <a:rPr lang="en-US" sz="2000" dirty="0"/>
              <a:t>by the </a:t>
            </a:r>
            <a:r>
              <a:rPr lang="en-US" sz="2000" b="1" dirty="0"/>
              <a:t>preprocessor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Contains: </a:t>
            </a:r>
            <a:r>
              <a:rPr lang="en-US" sz="2000" b="1" dirty="0">
                <a:solidFill>
                  <a:schemeClr val="accent1"/>
                </a:solidFill>
              </a:rPr>
              <a:t>Exported (public) Interface </a:t>
            </a:r>
            <a:r>
              <a:rPr lang="en-US" sz="2000" b="1" dirty="0">
                <a:solidFill>
                  <a:srgbClr val="F37440"/>
                </a:solidFill>
              </a:rPr>
              <a:t>declarations</a:t>
            </a:r>
            <a:endParaRPr lang="en-US" sz="2000" b="1" dirty="0"/>
          </a:p>
          <a:p>
            <a:pPr lvl="2">
              <a:lnSpc>
                <a:spcPct val="100000"/>
              </a:lnSpc>
            </a:pPr>
            <a:r>
              <a:rPr lang="en-US" sz="2000" dirty="0"/>
              <a:t>Examples: function prototypes, user defined types, global variable, macros, etc.</a:t>
            </a:r>
          </a:p>
          <a:p>
            <a:pPr lvl="1"/>
            <a:r>
              <a:rPr lang="en-US" sz="2000" dirty="0"/>
              <a:t>Used to import the </a:t>
            </a:r>
            <a:r>
              <a:rPr lang="en-US" sz="2000" dirty="0">
                <a:solidFill>
                  <a:srgbClr val="7030A0"/>
                </a:solidFill>
              </a:rPr>
              <a:t>public interface </a:t>
            </a:r>
            <a:r>
              <a:rPr lang="en-US" sz="2000" dirty="0"/>
              <a:t>of another </a:t>
            </a:r>
            <a:r>
              <a:rPr lang="en-US" sz="2000" dirty="0">
                <a:solidFill>
                  <a:srgbClr val="7030A0"/>
                </a:solidFill>
              </a:rPr>
              <a:t>C source </a:t>
            </a:r>
            <a:r>
              <a:rPr lang="en-US" sz="2000" dirty="0"/>
              <a:t>file 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 its header (interface) file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NEVER EVER use </a:t>
            </a:r>
            <a:r>
              <a:rPr lang="en-US" sz="2000" b="1" dirty="0" err="1"/>
              <a:t>cpp</a:t>
            </a:r>
            <a:r>
              <a:rPr lang="en-US" sz="2000" b="1" dirty="0"/>
              <a:t> to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FF0000"/>
                </a:solidFill>
              </a:rPr>
              <a:t>.c </a:t>
            </a:r>
            <a:r>
              <a:rPr lang="en-US" sz="2000" dirty="0">
                <a:solidFill>
                  <a:schemeClr val="accent6"/>
                </a:solidFill>
              </a:rPr>
              <a:t>file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chemeClr val="accent6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 .S </a:t>
            </a:r>
            <a:r>
              <a:rPr lang="en-US" sz="2000" dirty="0">
                <a:solidFill>
                  <a:schemeClr val="accent6"/>
                </a:solidFill>
              </a:rPr>
              <a:t>or a</a:t>
            </a:r>
            <a:r>
              <a:rPr lang="en-US" sz="2000" dirty="0">
                <a:solidFill>
                  <a:srgbClr val="FF0000"/>
                </a:solidFill>
              </a:rPr>
              <a:t> .s </a:t>
            </a:r>
            <a:r>
              <a:rPr lang="en-US" sz="2000" dirty="0">
                <a:solidFill>
                  <a:schemeClr val="accent6"/>
                </a:solidFill>
              </a:rPr>
              <a:t>file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Convention (strongly enforced): </a:t>
            </a:r>
            <a:r>
              <a:rPr lang="en-US" sz="2000" dirty="0"/>
              <a:t>header files use a </a:t>
            </a:r>
            <a:r>
              <a:rPr lang="en-US" sz="2000" dirty="0">
                <a:solidFill>
                  <a:schemeClr val="accent1"/>
                </a:solidFill>
              </a:rPr>
              <a:t>.h  </a:t>
            </a:r>
            <a:r>
              <a:rPr lang="en-US" sz="2000" dirty="0"/>
              <a:t>filename extension (example:  </a:t>
            </a:r>
            <a:r>
              <a:rPr lang="en-US" sz="2000" dirty="0" err="1">
                <a:solidFill>
                  <a:srgbClr val="F37440"/>
                </a:solidFill>
              </a:rPr>
              <a:t>filename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b="1" dirty="0"/>
              <a:t>Example</a:t>
            </a:r>
            <a:r>
              <a:rPr lang="en-US" sz="2000" dirty="0"/>
              <a:t>: Source file </a:t>
            </a:r>
            <a:r>
              <a:rPr lang="en-US" sz="2000" dirty="0" err="1">
                <a:solidFill>
                  <a:srgbClr val="2C895B"/>
                </a:solidFill>
              </a:rPr>
              <a:t>src.</a:t>
            </a:r>
            <a:r>
              <a:rPr lang="en-US" sz="2000" b="1" dirty="0" err="1">
                <a:solidFill>
                  <a:srgbClr val="7030A0"/>
                </a:solidFill>
              </a:rPr>
              <a:t>c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exported (public) interface </a:t>
            </a:r>
            <a:r>
              <a:rPr lang="en-US" sz="2000" dirty="0"/>
              <a:t>is in the </a:t>
            </a:r>
            <a:r>
              <a:rPr lang="en-US" sz="2000" dirty="0">
                <a:solidFill>
                  <a:schemeClr val="accent1"/>
                </a:solidFill>
              </a:rPr>
              <a:t>header file </a:t>
            </a:r>
            <a:r>
              <a:rPr lang="en-US" sz="2000" dirty="0" err="1">
                <a:solidFill>
                  <a:srgbClr val="2C895B"/>
                </a:solidFill>
              </a:rPr>
              <a:t>src.</a:t>
            </a:r>
            <a:r>
              <a:rPr lang="en-US" sz="2000" b="1" dirty="0" err="1">
                <a:solidFill>
                  <a:srgbClr val="7030A0"/>
                </a:solidFill>
              </a:rPr>
              <a:t>h</a:t>
            </a:r>
            <a:endParaRPr lang="en-US" sz="2000" b="1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How to specify the file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r>
              <a:rPr lang="en-US" sz="2000" b="1" dirty="0"/>
              <a:t> </a:t>
            </a:r>
            <a:endParaRPr lang="en-US" sz="2000" b="1" dirty="0">
              <a:solidFill>
                <a:srgbClr val="7030A0"/>
              </a:solidFill>
            </a:endParaRP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&lt;system-defined&gt;  </a:t>
            </a:r>
            <a:r>
              <a:rPr lang="en-US" sz="2000" dirty="0">
                <a:solidFill>
                  <a:schemeClr val="accent6"/>
                </a:solidFill>
              </a:rPr>
              <a:t>are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system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header</a:t>
            </a:r>
            <a:r>
              <a:rPr lang="en-US" sz="2000" dirty="0"/>
              <a:t> files (typically located under /</a:t>
            </a:r>
            <a:r>
              <a:rPr lang="en-US" sz="2000" dirty="0" err="1"/>
              <a:t>usr</a:t>
            </a:r>
            <a:r>
              <a:rPr lang="en-US" sz="2000" dirty="0"/>
              <a:t>/include/…)</a:t>
            </a:r>
          </a:p>
          <a:p>
            <a:pPr marL="690562" lvl="2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// located in /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"programmer-defined" </a:t>
            </a:r>
            <a:r>
              <a:rPr lang="en-US" sz="2000" dirty="0"/>
              <a:t>header files usually in a relative Linux path (see –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US" sz="2000" dirty="0"/>
              <a:t>flag to </a:t>
            </a:r>
            <a:r>
              <a:rPr lang="en-US" sz="2000" dirty="0" err="1"/>
              <a:t>gcc</a:t>
            </a:r>
            <a:r>
              <a:rPr lang="en-US" sz="2000" dirty="0"/>
              <a:t>)</a:t>
            </a:r>
          </a:p>
          <a:p>
            <a:pPr marL="690562" lvl="2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// looks in the current directory first</a:t>
            </a:r>
          </a:p>
          <a:p>
            <a:pPr marL="296862" indent="-285750"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Convention:  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chemeClr val="accent6"/>
                </a:solidFill>
              </a:rPr>
              <a:t>directives are usually placed near the top of a source file above any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528171"/>
          </a:xfrm>
        </p:spPr>
        <p:txBody>
          <a:bodyPr/>
          <a:lstStyle/>
          <a:p>
            <a:r>
              <a:rPr lang="en-US" dirty="0"/>
              <a:t>First Look at Header Files (also called .h  or "include" files)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755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simple C Program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FF000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cpp</a:t>
            </a:r>
            <a:r>
              <a:rPr lang="en-US" sz="1800" dirty="0">
                <a:solidFill>
                  <a:schemeClr val="tx2"/>
                </a:solidFill>
              </a:rPr>
              <a:t> first processes the file (</a:t>
            </a:r>
            <a:r>
              <a:rPr lang="en-US" sz="1800" dirty="0" err="1">
                <a:solidFill>
                  <a:schemeClr val="tx2"/>
                </a:solidFill>
              </a:rPr>
              <a:t>cpp</a:t>
            </a:r>
            <a:r>
              <a:rPr lang="en-US" sz="1800" dirty="0">
                <a:solidFill>
                  <a:schemeClr val="tx2"/>
                </a:solidFill>
              </a:rPr>
              <a:t> is called by 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Compiler (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 </a:t>
            </a:r>
            <a:r>
              <a:rPr lang="en-US" sz="1800" dirty="0">
                <a:solidFill>
                  <a:srgbClr val="0070C0"/>
                </a:solidFill>
              </a:rPr>
              <a:t>compiles</a:t>
            </a:r>
            <a:r>
              <a:rPr lang="en-US" sz="1800" dirty="0">
                <a:solidFill>
                  <a:schemeClr val="tx2"/>
                </a:solidFill>
              </a:rPr>
              <a:t> main </a:t>
            </a:r>
            <a:r>
              <a:rPr lang="en-US" sz="18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Assembler (gas – called by 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 translates the </a:t>
            </a:r>
            <a:r>
              <a:rPr lang="en-US" sz="1800" dirty="0">
                <a:solidFill>
                  <a:schemeClr val="accent5"/>
                </a:solidFill>
              </a:rPr>
              <a:t>assembly</a:t>
            </a:r>
            <a:r>
              <a:rPr lang="en-US" sz="1800" dirty="0">
                <a:solidFill>
                  <a:schemeClr val="tx2"/>
                </a:solidFill>
              </a:rPr>
              <a:t> to </a:t>
            </a:r>
            <a:r>
              <a:rPr lang="en-US" sz="18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Linker (</a:t>
            </a:r>
            <a:r>
              <a:rPr lang="en-US" sz="1800" dirty="0" err="1">
                <a:solidFill>
                  <a:schemeClr val="tx2"/>
                </a:solidFill>
              </a:rPr>
              <a:t>ld</a:t>
            </a:r>
            <a:r>
              <a:rPr lang="en-US" sz="1800" dirty="0">
                <a:solidFill>
                  <a:schemeClr val="tx2"/>
                </a:solidFill>
              </a:rPr>
              <a:t>) merges the </a:t>
            </a:r>
            <a:r>
              <a:rPr lang="en-US" sz="1800" dirty="0">
                <a:solidFill>
                  <a:srgbClr val="2C895B"/>
                </a:solidFill>
              </a:rPr>
              <a:t>machine code </a:t>
            </a:r>
            <a:r>
              <a:rPr lang="en-US" sz="1800" dirty="0">
                <a:solidFill>
                  <a:schemeClr val="tx2"/>
                </a:solidFill>
              </a:rPr>
              <a:t>for </a:t>
            </a:r>
            <a:r>
              <a:rPr lang="en-US" sz="1800" dirty="0" err="1">
                <a:solidFill>
                  <a:srgbClr val="7030A0"/>
                </a:solidFill>
              </a:rPr>
              <a:t>printf</a:t>
            </a:r>
            <a:r>
              <a:rPr lang="en-US" sz="1800" dirty="0">
                <a:solidFill>
                  <a:srgbClr val="7030A0"/>
                </a:solidFill>
              </a:rPr>
              <a:t>() </a:t>
            </a:r>
            <a:r>
              <a:rPr lang="en-US" sz="1800" dirty="0">
                <a:solidFill>
                  <a:schemeClr val="tx2"/>
                </a:solidFill>
              </a:rPr>
              <a:t>(from a library) with your </a:t>
            </a:r>
            <a:r>
              <a:rPr lang="en-US" sz="1800" dirty="0">
                <a:solidFill>
                  <a:srgbClr val="2C895B"/>
                </a:solidFill>
              </a:rPr>
              <a:t>programs machine code </a:t>
            </a:r>
            <a:r>
              <a:rPr lang="en-US" sz="1800" dirty="0">
                <a:solidFill>
                  <a:schemeClr val="tx2"/>
                </a:solidFill>
              </a:rPr>
              <a:t>to create the </a:t>
            </a:r>
            <a:r>
              <a:rPr lang="en-US" sz="1800" dirty="0">
                <a:solidFill>
                  <a:srgbClr val="FF0000"/>
                </a:solidFill>
              </a:rPr>
              <a:t>executable file </a:t>
            </a:r>
            <a:r>
              <a:rPr lang="en-US" sz="1800" b="1" dirty="0">
                <a:solidFill>
                  <a:srgbClr val="FF0000"/>
                </a:solidFill>
              </a:rPr>
              <a:t>prog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(</a:t>
            </a:r>
            <a:r>
              <a:rPr lang="en-US" sz="1800" dirty="0">
                <a:solidFill>
                  <a:srgbClr val="7030A0"/>
                </a:solidFill>
              </a:rPr>
              <a:t>machine code</a:t>
            </a:r>
            <a:r>
              <a:rPr lang="en-US" sz="1800" dirty="0">
                <a:solidFill>
                  <a:schemeClr val="tx2"/>
                </a:solidFill>
              </a:rPr>
              <a:t>) </a:t>
            </a:r>
          </a:p>
          <a:p>
            <a:pPr marL="800100" lvl="1" indent="-457200"/>
            <a:r>
              <a:rPr lang="en-US" sz="1800" dirty="0">
                <a:solidFill>
                  <a:schemeClr val="tx2"/>
                </a:solidFill>
              </a:rPr>
              <a:t>-o specifies the name of the executable (default: </a:t>
            </a:r>
            <a:r>
              <a:rPr lang="en-US" sz="1800" b="1" dirty="0" err="1">
                <a:solidFill>
                  <a:srgbClr val="7030A0"/>
                </a:solidFill>
              </a:rPr>
              <a:t>a.out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Operations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37561" y="2007759"/>
            <a:ext cx="7089264" cy="369332"/>
            <a:chOff x="4198736" y="4321274"/>
            <a:chExt cx="7089264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8736" y="451808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321274"/>
              <a:ext cx="592724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preprocessor</a:t>
              </a:r>
              <a:r>
                <a:rPr lang="en-US" dirty="0">
                  <a:solidFill>
                    <a:srgbClr val="FF0000"/>
                  </a:solidFill>
                </a:rPr>
                <a:t>: replaces the line Comment</a:t>
              </a:r>
              <a:r>
                <a:rPr lang="en-US" dirty="0">
                  <a:solidFill>
                    <a:schemeClr val="accent1"/>
                  </a:solidFill>
                </a:rPr>
                <a:t> with one blank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3007651" y="575380"/>
            <a:ext cx="7785099" cy="1200329"/>
            <a:chOff x="4341260" y="4172817"/>
            <a:chExt cx="7785099" cy="120032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1260" y="4675802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588592" y="4172817"/>
              <a:ext cx="6537767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preprocessor: inserts and processes the contents of files here. </a:t>
              </a:r>
              <a:r>
                <a:rPr lang="en-US" dirty="0">
                  <a:solidFill>
                    <a:srgbClr val="2C895B"/>
                  </a:solidFill>
                </a:rPr>
                <a:t>Inserts</a:t>
              </a:r>
              <a:r>
                <a:rPr lang="en-US" dirty="0">
                  <a:solidFill>
                    <a:schemeClr val="accent1"/>
                  </a:solidFill>
                </a:rPr>
                <a:t>: 	Function protype for </a:t>
              </a:r>
              <a:r>
                <a:rPr lang="en-US" dirty="0" err="1">
                  <a:solidFill>
                    <a:srgbClr val="2C895B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 (later in course)</a:t>
              </a:r>
            </a:p>
            <a:p>
              <a:pPr lvl="1"/>
              <a:r>
                <a:rPr lang="en-US" dirty="0">
                  <a:solidFill>
                    <a:schemeClr val="accent1"/>
                  </a:solidFill>
                </a:rPr>
                <a:t>	</a:t>
              </a:r>
              <a:r>
                <a:rPr lang="en-US" dirty="0">
                  <a:solidFill>
                    <a:srgbClr val="2C895B"/>
                  </a:solidFill>
                </a:rPr>
                <a:t>macro value </a:t>
              </a:r>
              <a:r>
                <a:rPr lang="en-US" dirty="0">
                  <a:solidFill>
                    <a:schemeClr val="accent1"/>
                  </a:solidFill>
                </a:rPr>
                <a:t>for EXIT_SUCCESS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File locations: 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336090"/>
            <a:chOff x="2891285" y="3887051"/>
            <a:chExt cx="4031277" cy="133609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on Linux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9AEE-7EF1-3D03-34D3-B5992ECD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90" y="0"/>
            <a:ext cx="10515600" cy="650631"/>
          </a:xfrm>
        </p:spPr>
        <p:txBody>
          <a:bodyPr/>
          <a:lstStyle/>
          <a:p>
            <a:r>
              <a:rPr lang="en-US" dirty="0"/>
              <a:t>Lecture 1 QR Code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746E727-13CC-A3E0-28B3-F66043B05057}"/>
              </a:ext>
            </a:extLst>
          </p:cNvPr>
          <p:cNvSpPr txBox="1">
            <a:spLocks/>
          </p:cNvSpPr>
          <p:nvPr/>
        </p:nvSpPr>
        <p:spPr>
          <a:xfrm>
            <a:off x="80591" y="662908"/>
            <a:ext cx="6898243" cy="5824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Class attendance points: To encourage you to attend lecture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Over the years we have found that students that attend lectures in CSE30 get better grades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Section B has 20 lectures, attend 14 to get the 70 points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Attending more than 14 gets you up to 30 more points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Attendance is taken at the start of class using google forms that is accessed with a lecture QR code in the slides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For the first lecture only, the form will be open until 9 PM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bring a device that can use QR codes to access goggle forms and allows you to sign into UCSD SSO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You will be required to supply a code word announced in class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You will eventually get an email acknowledgement from google that your attendance was recorded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ONLY If you cannot access the google form, </a:t>
            </a:r>
            <a:r>
              <a:rPr lang="en-US" sz="1800" dirty="0">
                <a:solidFill>
                  <a:schemeClr val="accent6"/>
                </a:solidFill>
              </a:rPr>
              <a:t>send me email (</a:t>
            </a:r>
            <a:r>
              <a:rPr lang="en-US" sz="1800" dirty="0" err="1">
                <a:solidFill>
                  <a:schemeClr val="accent6"/>
                </a:solidFill>
              </a:rPr>
              <a:t>kmuller@ucsd.edu</a:t>
            </a:r>
            <a:r>
              <a:rPr lang="en-US" sz="1800" dirty="0">
                <a:solidFill>
                  <a:schemeClr val="accent6"/>
                </a:solidFill>
              </a:rPr>
              <a:t>) with the code word in the subject line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The email must be timestamped within the </a:t>
            </a:r>
            <a:r>
              <a:rPr lang="en-US" sz="1800">
                <a:solidFill>
                  <a:schemeClr val="accent6"/>
                </a:solidFill>
              </a:rPr>
              <a:t>first 20 </a:t>
            </a:r>
            <a:r>
              <a:rPr lang="en-US" sz="1800" dirty="0">
                <a:solidFill>
                  <a:schemeClr val="accent6"/>
                </a:solidFill>
              </a:rPr>
              <a:t>minutes of lecture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1A05F-E466-2041-0512-A7D47216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305" y="650631"/>
            <a:ext cx="4943719" cy="4943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4A7FC-3BA1-A7D8-68C1-8F4484ACE36C}"/>
              </a:ext>
            </a:extLst>
          </p:cNvPr>
          <p:cNvSpPr txBox="1"/>
          <p:nvPr/>
        </p:nvSpPr>
        <p:spPr>
          <a:xfrm>
            <a:off x="7831157" y="5884203"/>
            <a:ext cx="382668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you have issues with this method,</a:t>
            </a:r>
          </a:p>
          <a:p>
            <a:r>
              <a:rPr lang="en-US" dirty="0">
                <a:solidFill>
                  <a:schemeClr val="accent6"/>
                </a:solidFill>
              </a:rPr>
              <a:t> please contact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55274-3E14-5114-8091-ECDE64F451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984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06716"/>
          </a:xfrm>
        </p:spPr>
        <p:txBody>
          <a:bodyPr/>
          <a:lstStyle/>
          <a:p>
            <a:r>
              <a:rPr lang="en-US" dirty="0" err="1"/>
              <a:t>cpp</a:t>
            </a:r>
            <a:r>
              <a:rPr lang="en-US" dirty="0"/>
              <a:t> conditional tests: header guards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9BCF58-DD82-5F19-DCD4-C71F0C17685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59805" y="472852"/>
            <a:ext cx="9237931" cy="1808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Header guards </a:t>
            </a:r>
            <a:r>
              <a:rPr lang="en-US" sz="1800" dirty="0">
                <a:solidFill>
                  <a:schemeClr val="accent6"/>
                </a:solidFill>
              </a:rPr>
              <a:t>ensure that only </a:t>
            </a:r>
            <a:r>
              <a:rPr lang="en-US" sz="1800" b="1" dirty="0">
                <a:solidFill>
                  <a:schemeClr val="accent6"/>
                </a:solidFill>
              </a:rPr>
              <a:t>one copy of a .h file </a:t>
            </a:r>
            <a:r>
              <a:rPr lang="en-US" sz="1800" dirty="0">
                <a:solidFill>
                  <a:schemeClr val="accent6"/>
                </a:solidFill>
              </a:rPr>
              <a:t>is </a:t>
            </a:r>
            <a:r>
              <a:rPr lang="en-US" sz="1800" b="1" dirty="0">
                <a:solidFill>
                  <a:schemeClr val="accent6"/>
                </a:solidFill>
              </a:rPr>
              <a:t>included in a source file</a:t>
            </a:r>
            <a:endParaRPr lang="en-US" sz="18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</a:rPr>
              <a:t>A Convention</a:t>
            </a:r>
            <a:r>
              <a:rPr lang="en-US" sz="1800" dirty="0">
                <a:solidFill>
                  <a:schemeClr val="accent6"/>
                </a:solidFill>
              </a:rPr>
              <a:t>: </a:t>
            </a:r>
            <a:r>
              <a:rPr lang="en-US" sz="1800" dirty="0">
                <a:solidFill>
                  <a:schemeClr val="accent1"/>
                </a:solidFill>
              </a:rPr>
              <a:t>header guard (macro)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>
                <a:solidFill>
                  <a:schemeClr val="accent1"/>
                </a:solidFill>
              </a:rPr>
              <a:t> (all capital letters) is created </a:t>
            </a:r>
            <a:r>
              <a:rPr lang="en-US" sz="1800" dirty="0">
                <a:solidFill>
                  <a:schemeClr val="accent6"/>
                </a:solidFill>
              </a:rPr>
              <a:t>as follows: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use the </a:t>
            </a:r>
            <a:r>
              <a:rPr lang="en-US" sz="1800" b="1" dirty="0">
                <a:solidFill>
                  <a:schemeClr val="accent1"/>
                </a:solidFill>
              </a:rPr>
              <a:t>filename of header file but </a:t>
            </a:r>
            <a:r>
              <a:rPr lang="en-US" sz="1800" dirty="0">
                <a:solidFill>
                  <a:schemeClr val="accent6"/>
                </a:solidFill>
              </a:rPr>
              <a:t>in all caps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</a:rPr>
              <a:t>replace</a:t>
            </a:r>
            <a:r>
              <a:rPr lang="en-US" sz="1800" dirty="0">
                <a:solidFill>
                  <a:schemeClr val="accent6"/>
                </a:solidFill>
              </a:rPr>
              <a:t> the </a:t>
            </a:r>
            <a:r>
              <a:rPr lang="en-US" sz="1800" b="1" dirty="0">
                <a:solidFill>
                  <a:srgbClr val="FF0000"/>
                </a:solidFill>
              </a:rPr>
              <a:t>period</a:t>
            </a:r>
            <a:r>
              <a:rPr lang="en-US" sz="1800" b="1" dirty="0">
                <a:solidFill>
                  <a:srgbClr val="F3753F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in </a:t>
            </a:r>
            <a:r>
              <a:rPr lang="en-US" sz="1800" dirty="0">
                <a:solidFill>
                  <a:schemeClr val="accent6"/>
                </a:solidFill>
              </a:rPr>
              <a:t>header file </a:t>
            </a:r>
            <a:r>
              <a:rPr lang="en-US" sz="1800" b="1" dirty="0">
                <a:solidFill>
                  <a:srgbClr val="F3753F"/>
                </a:solidFill>
              </a:rPr>
              <a:t>name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with an</a:t>
            </a:r>
            <a:r>
              <a:rPr lang="en-US" sz="1800" dirty="0">
                <a:solidFill>
                  <a:srgbClr val="FF0000"/>
                </a:solidFill>
              </a:rPr>
              <a:t> 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Example:</a:t>
            </a:r>
            <a:r>
              <a:rPr lang="en-US" sz="1800" dirty="0">
                <a:solidFill>
                  <a:srgbClr val="F3753F"/>
                </a:solidFill>
              </a:rPr>
              <a:t> file </a:t>
            </a:r>
            <a:r>
              <a:rPr lang="en-US" sz="1800" dirty="0" err="1">
                <a:solidFill>
                  <a:srgbClr val="F3753F"/>
                </a:solidFill>
              </a:rPr>
              <a:t>sum.h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rgbClr val="7030A0"/>
                </a:solidFill>
              </a:rPr>
              <a:t>header guard macro name </a:t>
            </a:r>
            <a:r>
              <a:rPr lang="en-US" sz="1800" dirty="0">
                <a:solidFill>
                  <a:schemeClr val="accent6"/>
                </a:solidFill>
              </a:rPr>
              <a:t>is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SUM_H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AD057B-C037-2BF5-6965-7836FBAEB188}"/>
              </a:ext>
            </a:extLst>
          </p:cNvPr>
          <p:cNvGrpSpPr/>
          <p:nvPr/>
        </p:nvGrpSpPr>
        <p:grpSpPr>
          <a:xfrm>
            <a:off x="7387582" y="3723619"/>
            <a:ext cx="3805817" cy="2982971"/>
            <a:chOff x="7387582" y="3723619"/>
            <a:chExt cx="3805817" cy="29829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943A89-B078-117A-43BA-DD0383880C28}"/>
                </a:ext>
              </a:extLst>
            </p:cNvPr>
            <p:cNvSpPr txBox="1"/>
            <p:nvPr/>
          </p:nvSpPr>
          <p:spPr>
            <a:xfrm>
              <a:off x="8882634" y="3723619"/>
              <a:ext cx="2310765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z[MAX];</a:t>
              </a:r>
            </a:p>
          </p:txBody>
        </p:sp>
        <p:sp>
          <p:nvSpPr>
            <p:cNvPr id="11" name="Left Arrow 10">
              <a:extLst>
                <a:ext uri="{FF2B5EF4-FFF2-40B4-BE49-F238E27FC236}">
                  <a16:creationId xmlns:a16="http://schemas.microsoft.com/office/drawing/2014/main" id="{F8004509-A418-239A-3827-C14905CD0EE0}"/>
                </a:ext>
              </a:extLst>
            </p:cNvPr>
            <p:cNvSpPr/>
            <p:nvPr/>
          </p:nvSpPr>
          <p:spPr>
            <a:xfrm rot="10800000">
              <a:off x="7387582" y="4621091"/>
              <a:ext cx="1488785" cy="86499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E1B58B-B9C9-FE1C-BBE2-9A25A57AD290}"/>
                </a:ext>
              </a:extLst>
            </p:cNvPr>
            <p:cNvSpPr txBox="1"/>
            <p:nvPr/>
          </p:nvSpPr>
          <p:spPr>
            <a:xfrm>
              <a:off x="8876367" y="5783260"/>
              <a:ext cx="231076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z[8];</a:t>
              </a:r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F5E2798E-5D1D-1B95-903D-339E085D440B}"/>
                </a:ext>
              </a:extLst>
            </p:cNvPr>
            <p:cNvSpPr/>
            <p:nvPr/>
          </p:nvSpPr>
          <p:spPr>
            <a:xfrm>
              <a:off x="9802749" y="5242490"/>
              <a:ext cx="190500" cy="51065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D1D646-2FE1-0CAD-F7CF-4AA8B43B3B05}"/>
                </a:ext>
              </a:extLst>
            </p:cNvPr>
            <p:cNvSpPr txBox="1"/>
            <p:nvPr/>
          </p:nvSpPr>
          <p:spPr>
            <a:xfrm>
              <a:off x="10435377" y="542227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func.i</a:t>
              </a:r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040EE3-8C24-15A1-C93B-2F950F53A734}"/>
              </a:ext>
            </a:extLst>
          </p:cNvPr>
          <p:cNvSpPr txBox="1"/>
          <p:nvPr/>
        </p:nvSpPr>
        <p:spPr>
          <a:xfrm>
            <a:off x="2182394" y="2323232"/>
            <a:ext cx="7161653" cy="1369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How do you use "header guards" in your code?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NAME_H   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line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the file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#define NAME_H</a:t>
            </a:r>
          </a:p>
          <a:p>
            <a:r>
              <a:rPr lang="en-US" sz="11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. . .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#endif		  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 line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the file</a:t>
            </a:r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2D0481-FD04-8379-19D1-3A4912318647}"/>
              </a:ext>
            </a:extLst>
          </p:cNvPr>
          <p:cNvGrpSpPr/>
          <p:nvPr/>
        </p:nvGrpSpPr>
        <p:grpSpPr>
          <a:xfrm>
            <a:off x="634771" y="3746465"/>
            <a:ext cx="6788736" cy="2960125"/>
            <a:chOff x="634771" y="3746465"/>
            <a:chExt cx="6788736" cy="29601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1C07FE-1F91-3651-9DFC-1C0061B2635F}"/>
                </a:ext>
              </a:extLst>
            </p:cNvPr>
            <p:cNvSpPr txBox="1"/>
            <p:nvPr/>
          </p:nvSpPr>
          <p:spPr>
            <a:xfrm>
              <a:off x="634771" y="3746465"/>
              <a:ext cx="242752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x[MAX];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E86AD0-7476-64EA-850D-FD60FC2BB3C4}"/>
                </a:ext>
              </a:extLst>
            </p:cNvPr>
            <p:cNvSpPr txBox="1"/>
            <p:nvPr/>
          </p:nvSpPr>
          <p:spPr>
            <a:xfrm>
              <a:off x="5480408" y="3807084"/>
              <a:ext cx="1943099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endPara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142E34E5-FA27-D7D6-BE16-8C84D38AD03F}"/>
                </a:ext>
              </a:extLst>
            </p:cNvPr>
            <p:cNvSpPr/>
            <p:nvPr/>
          </p:nvSpPr>
          <p:spPr>
            <a:xfrm>
              <a:off x="3361944" y="4707590"/>
              <a:ext cx="2087881" cy="152640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87DB2E-A48D-A3C3-43E2-25CE1A0D3D5C}"/>
                </a:ext>
              </a:extLst>
            </p:cNvPr>
            <p:cNvSpPr txBox="1"/>
            <p:nvPr/>
          </p:nvSpPr>
          <p:spPr>
            <a:xfrm>
              <a:off x="716352" y="5783260"/>
              <a:ext cx="2149197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x[8];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FB092A5F-03B5-0713-9109-F3009CA12257}"/>
                </a:ext>
              </a:extLst>
            </p:cNvPr>
            <p:cNvSpPr/>
            <p:nvPr/>
          </p:nvSpPr>
          <p:spPr>
            <a:xfrm>
              <a:off x="1834921" y="5223793"/>
              <a:ext cx="190500" cy="53123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39148D-E6BC-DBB0-8E15-E985A594CB41}"/>
                </a:ext>
              </a:extLst>
            </p:cNvPr>
            <p:cNvSpPr txBox="1"/>
            <p:nvPr/>
          </p:nvSpPr>
          <p:spPr>
            <a:xfrm>
              <a:off x="2421862" y="543366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ex.i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A45B7B-6535-33B4-7D34-273A674DE86A}"/>
                </a:ext>
              </a:extLst>
            </p:cNvPr>
            <p:cNvSpPr txBox="1"/>
            <p:nvPr/>
          </p:nvSpPr>
          <p:spPr>
            <a:xfrm>
              <a:off x="3435224" y="3917118"/>
              <a:ext cx="1672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header guards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(two lines)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84B9CC2-DD6C-4922-2C5D-B1F4286EA668}"/>
                </a:ext>
              </a:extLst>
            </p:cNvPr>
            <p:cNvSpPr/>
            <p:nvPr/>
          </p:nvSpPr>
          <p:spPr>
            <a:xfrm rot="10800000">
              <a:off x="5107480" y="3976910"/>
              <a:ext cx="359379" cy="24974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113044-FCDC-F7CB-4253-A1E1BB0F06E6}"/>
                </a:ext>
              </a:extLst>
            </p:cNvPr>
            <p:cNvSpPr txBox="1"/>
            <p:nvPr/>
          </p:nvSpPr>
          <p:spPr>
            <a:xfrm>
              <a:off x="3418129" y="5035935"/>
              <a:ext cx="1672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header guards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(one line)</a:t>
              </a:r>
            </a:p>
          </p:txBody>
        </p:sp>
        <p:sp>
          <p:nvSpPr>
            <p:cNvPr id="21" name="Left Arrow 20">
              <a:extLst>
                <a:ext uri="{FF2B5EF4-FFF2-40B4-BE49-F238E27FC236}">
                  <a16:creationId xmlns:a16="http://schemas.microsoft.com/office/drawing/2014/main" id="{257FFA36-22B1-E633-EFDE-885746D943CB}"/>
                </a:ext>
              </a:extLst>
            </p:cNvPr>
            <p:cNvSpPr/>
            <p:nvPr/>
          </p:nvSpPr>
          <p:spPr>
            <a:xfrm rot="10800000">
              <a:off x="5059861" y="5308791"/>
              <a:ext cx="359381" cy="24974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B15927-516A-4C39-8A07-394592878BBE}"/>
                </a:ext>
              </a:extLst>
            </p:cNvPr>
            <p:cNvSpPr txBox="1"/>
            <p:nvPr/>
          </p:nvSpPr>
          <p:spPr>
            <a:xfrm>
              <a:off x="5792173" y="5497600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sum.h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53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Why header guards are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C07FE-1F91-3651-9DFC-1C0061B2635F}"/>
              </a:ext>
            </a:extLst>
          </p:cNvPr>
          <p:cNvSpPr txBox="1"/>
          <p:nvPr/>
        </p:nvSpPr>
        <p:spPr>
          <a:xfrm>
            <a:off x="416509" y="4371053"/>
            <a:ext cx="25908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ex.c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x[MAX];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z = MIN;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E408BC-02F0-36C8-DB27-35A21E933994}"/>
              </a:ext>
            </a:extLst>
          </p:cNvPr>
          <p:cNvGrpSpPr/>
          <p:nvPr/>
        </p:nvGrpSpPr>
        <p:grpSpPr>
          <a:xfrm>
            <a:off x="8407551" y="4925051"/>
            <a:ext cx="3208020" cy="1200329"/>
            <a:chOff x="8407551" y="4925051"/>
            <a:chExt cx="3208020" cy="1200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9A03CD-1DE9-C19A-2FCE-DD8720BE1094}"/>
                </a:ext>
              </a:extLst>
            </p:cNvPr>
            <p:cNvSpPr txBox="1"/>
            <p:nvPr/>
          </p:nvSpPr>
          <p:spPr>
            <a:xfrm>
              <a:off x="9024771" y="4925051"/>
              <a:ext cx="2590800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x[8];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 = 1;</a:t>
              </a: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AC83E8BA-D9F0-3AD7-522F-E271852AEFF0}"/>
                </a:ext>
              </a:extLst>
            </p:cNvPr>
            <p:cNvSpPr/>
            <p:nvPr/>
          </p:nvSpPr>
          <p:spPr>
            <a:xfrm>
              <a:off x="8407551" y="5353784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C4722B-0893-9550-F2FE-48AE2FD5704D}"/>
              </a:ext>
            </a:extLst>
          </p:cNvPr>
          <p:cNvGrpSpPr/>
          <p:nvPr/>
        </p:nvGrpSpPr>
        <p:grpSpPr>
          <a:xfrm>
            <a:off x="1759101" y="780179"/>
            <a:ext cx="6563472" cy="5632311"/>
            <a:chOff x="1759101" y="780179"/>
            <a:chExt cx="6563472" cy="56323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E86AD0-7476-64EA-850D-FD60FC2BB3C4}"/>
                </a:ext>
              </a:extLst>
            </p:cNvPr>
            <p:cNvSpPr txBox="1"/>
            <p:nvPr/>
          </p:nvSpPr>
          <p:spPr>
            <a:xfrm>
              <a:off x="3429476" y="831179"/>
              <a:ext cx="1943099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B15927-516A-4C39-8A07-394592878BBE}"/>
                </a:ext>
              </a:extLst>
            </p:cNvPr>
            <p:cNvSpPr txBox="1"/>
            <p:nvPr/>
          </p:nvSpPr>
          <p:spPr>
            <a:xfrm>
              <a:off x="2104893" y="117378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sum.h</a:t>
              </a:r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BB2A1F-2AEA-2D4E-28E7-C13D8C61A363}"/>
                </a:ext>
              </a:extLst>
            </p:cNvPr>
            <p:cNvSpPr txBox="1"/>
            <p:nvPr/>
          </p:nvSpPr>
          <p:spPr>
            <a:xfrm>
              <a:off x="2968332" y="2766640"/>
              <a:ext cx="2404243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BAR_H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BAR_H</a:t>
              </a:r>
            </a:p>
            <a:p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MIN 1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D7718-9522-3ED8-08AB-F2273095557C}"/>
                </a:ext>
              </a:extLst>
            </p:cNvPr>
            <p:cNvSpPr txBox="1"/>
            <p:nvPr/>
          </p:nvSpPr>
          <p:spPr>
            <a:xfrm>
              <a:off x="1759101" y="3290054"/>
              <a:ext cx="1056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bar.h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AE39B7-2778-50E7-B589-EBCECA17E781}"/>
                </a:ext>
              </a:extLst>
            </p:cNvPr>
            <p:cNvSpPr txBox="1"/>
            <p:nvPr/>
          </p:nvSpPr>
          <p:spPr>
            <a:xfrm>
              <a:off x="5993264" y="780179"/>
              <a:ext cx="2329309" cy="5632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BAR_H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BAR_H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strike="sngStrike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MIN 1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endPara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x[MAX];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 = MIN;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8514943F-C002-CC1C-DAC5-1BBC3BADC02D}"/>
                </a:ext>
              </a:extLst>
            </p:cNvPr>
            <p:cNvSpPr/>
            <p:nvPr/>
          </p:nvSpPr>
          <p:spPr>
            <a:xfrm>
              <a:off x="3055082" y="5353784"/>
              <a:ext cx="2633248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C029E902-DCAC-60C7-863C-48D80592C536}"/>
                </a:ext>
              </a:extLst>
            </p:cNvPr>
            <p:cNvSpPr/>
            <p:nvPr/>
          </p:nvSpPr>
          <p:spPr>
            <a:xfrm>
              <a:off x="5394960" y="841408"/>
              <a:ext cx="513326" cy="134220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E2707C5-721C-7839-9F05-8B4961EFE74D}"/>
                </a:ext>
              </a:extLst>
            </p:cNvPr>
            <p:cNvSpPr/>
            <p:nvPr/>
          </p:nvSpPr>
          <p:spPr>
            <a:xfrm>
              <a:off x="5384391" y="2264008"/>
              <a:ext cx="513326" cy="2384192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A9920A-0295-C5CA-E1C0-8F9095C1EAF4}"/>
              </a:ext>
            </a:extLst>
          </p:cNvPr>
          <p:cNvGrpSpPr/>
          <p:nvPr/>
        </p:nvGrpSpPr>
        <p:grpSpPr>
          <a:xfrm>
            <a:off x="7800900" y="2490655"/>
            <a:ext cx="4032980" cy="1477328"/>
            <a:chOff x="7800900" y="2490655"/>
            <a:chExt cx="4032980" cy="14773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98C127-F6CB-47C8-2B9F-15D5FCC281EF}"/>
                </a:ext>
              </a:extLst>
            </p:cNvPr>
            <p:cNvSpPr txBox="1"/>
            <p:nvPr/>
          </p:nvSpPr>
          <p:spPr>
            <a:xfrm>
              <a:off x="8426537" y="2490655"/>
              <a:ext cx="3407343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SUM_H </a:t>
              </a:r>
              <a:r>
                <a:rPr lang="en-US" b="1" dirty="0">
                  <a:solidFill>
                    <a:schemeClr val="accent1"/>
                  </a:solidFill>
                </a:rPr>
                <a:t>is already defined here</a:t>
              </a:r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	</a:t>
              </a:r>
              <a:r>
                <a:rPr lang="en-US" b="1" dirty="0">
                  <a:solidFill>
                    <a:schemeClr val="accent1"/>
                  </a:solidFill>
                </a:rPr>
                <a:t>So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 #define MAX 8 is </a:t>
              </a:r>
              <a:r>
                <a:rPr lang="en-US" b="1" dirty="0">
                  <a:solidFill>
                    <a:schemeClr val="accent1"/>
                  </a:solidFill>
                </a:rPr>
                <a:t>not included again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ADF4A63-A020-2083-D21A-024D68D50C63}"/>
                </a:ext>
              </a:extLst>
            </p:cNvPr>
            <p:cNvSpPr/>
            <p:nvPr/>
          </p:nvSpPr>
          <p:spPr>
            <a:xfrm rot="10800000">
              <a:off x="7800900" y="2765504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BD504-CB6E-6EB2-2678-65777071F6B0}"/>
              </a:ext>
            </a:extLst>
          </p:cNvPr>
          <p:cNvGrpSpPr/>
          <p:nvPr/>
        </p:nvGrpSpPr>
        <p:grpSpPr>
          <a:xfrm>
            <a:off x="7867355" y="1098020"/>
            <a:ext cx="3359475" cy="435567"/>
            <a:chOff x="7867355" y="1098020"/>
            <a:chExt cx="3359475" cy="435567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5C2E5B3-48EB-C143-9D1E-C242706A74D5}"/>
                </a:ext>
              </a:extLst>
            </p:cNvPr>
            <p:cNvSpPr/>
            <p:nvPr/>
          </p:nvSpPr>
          <p:spPr>
            <a:xfrm rot="10800000">
              <a:off x="7867355" y="1098020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B66C9A-5361-5AF3-9E40-058793599767}"/>
                </a:ext>
              </a:extLst>
            </p:cNvPr>
            <p:cNvSpPr txBox="1"/>
            <p:nvPr/>
          </p:nvSpPr>
          <p:spPr>
            <a:xfrm>
              <a:off x="8541479" y="1164255"/>
              <a:ext cx="2685351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SUM_H </a:t>
              </a:r>
              <a:r>
                <a:rPr lang="en-US" b="1" dirty="0">
                  <a:solidFill>
                    <a:schemeClr val="accent1"/>
                  </a:solidFill>
                </a:rPr>
                <a:t>is defined here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9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71314" y="1113054"/>
            <a:ext cx="9703403" cy="49431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Definition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>
                <a:solidFill>
                  <a:schemeClr val="accent3"/>
                </a:solidFill>
              </a:rPr>
              <a:t>creates an </a:t>
            </a:r>
            <a:r>
              <a:rPr lang="en-US" sz="2000" u="sng" dirty="0">
                <a:solidFill>
                  <a:schemeClr val="accent3"/>
                </a:solidFill>
              </a:rPr>
              <a:t>instance</a:t>
            </a:r>
            <a:r>
              <a:rPr lang="en-US" sz="2000" dirty="0">
                <a:solidFill>
                  <a:schemeClr val="accent3"/>
                </a:solidFill>
              </a:rPr>
              <a:t> of a </a:t>
            </a:r>
            <a:r>
              <a:rPr lang="en-US" sz="20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There </a:t>
            </a:r>
            <a:r>
              <a:rPr lang="en-US" sz="2000" b="1" dirty="0"/>
              <a:t>must be exactly </a:t>
            </a:r>
            <a:r>
              <a:rPr lang="en-US" sz="2000" b="1" u="sng" dirty="0"/>
              <a:t>one</a:t>
            </a:r>
            <a:r>
              <a:rPr lang="en-US" sz="2000" dirty="0"/>
              <a:t> definition of each </a:t>
            </a:r>
            <a:r>
              <a:rPr lang="en-US" sz="2000" i="1" dirty="0">
                <a:solidFill>
                  <a:schemeClr val="accent1"/>
                </a:solidFill>
              </a:rPr>
              <a:t>function or </a:t>
            </a:r>
            <a:r>
              <a:rPr lang="en-US" sz="2000" i="1" dirty="0">
                <a:solidFill>
                  <a:srgbClr val="7030A0"/>
                </a:solidFill>
              </a:rPr>
              <a:t>variable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(no duplicates)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In C you must </a:t>
            </a:r>
            <a:r>
              <a:rPr lang="en-US" sz="2000" dirty="0">
                <a:solidFill>
                  <a:schemeClr val="accent1"/>
                </a:solidFill>
              </a:rPr>
              <a:t>define </a:t>
            </a:r>
            <a:r>
              <a:rPr lang="en-US" sz="2000" dirty="0"/>
              <a:t>a </a:t>
            </a:r>
            <a:r>
              <a:rPr lang="en-US" sz="2000" dirty="0">
                <a:solidFill>
                  <a:srgbClr val="7030A0"/>
                </a:solidFill>
              </a:rPr>
              <a:t>variable</a:t>
            </a:r>
            <a:r>
              <a:rPr lang="en-US" sz="2000" dirty="0">
                <a:solidFill>
                  <a:schemeClr val="accent1"/>
                </a:solidFill>
              </a:rPr>
              <a:t> or a function </a:t>
            </a:r>
            <a:r>
              <a:rPr lang="en-US" sz="2000" b="1" dirty="0">
                <a:solidFill>
                  <a:srgbClr val="F37440"/>
                </a:solidFill>
              </a:rPr>
              <a:t>before first use </a:t>
            </a:r>
            <a:r>
              <a:rPr lang="en-US" sz="2000" dirty="0"/>
              <a:t>in your code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Why?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Function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definition </a:t>
            </a:r>
            <a:r>
              <a:rPr lang="en-US" sz="20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creates code </a:t>
            </a:r>
            <a:r>
              <a:rPr lang="en-US" sz="2000" dirty="0"/>
              <a:t>you wrote in the functions body </a:t>
            </a:r>
            <a:endParaRPr lang="en-US" sz="20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allocates</a:t>
            </a:r>
            <a:r>
              <a:rPr lang="en-US" sz="20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binds</a:t>
            </a:r>
            <a:r>
              <a:rPr lang="en-US" sz="20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Variable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definitions</a:t>
            </a:r>
            <a:r>
              <a:rPr lang="en-US" sz="20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allocates memory: </a:t>
            </a:r>
            <a:r>
              <a:rPr lang="en-US" sz="2000" dirty="0">
                <a:solidFill>
                  <a:srgbClr val="0070C0"/>
                </a:solidFill>
              </a:rPr>
              <a:t>generate code </a:t>
            </a:r>
            <a:r>
              <a:rPr lang="en-US" sz="2000" dirty="0">
                <a:solidFill>
                  <a:srgbClr val="F37440"/>
                </a:solidFill>
              </a:rPr>
              <a:t>to allocate space </a:t>
            </a:r>
            <a:r>
              <a:rPr lang="en-US" sz="20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initialize memory: </a:t>
            </a:r>
            <a:r>
              <a:rPr lang="en-US" sz="2000" dirty="0">
                <a:solidFill>
                  <a:srgbClr val="0070C0"/>
                </a:solidFill>
              </a:rPr>
              <a:t>generate code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initialize the memory </a:t>
            </a:r>
            <a:r>
              <a:rPr lang="en-US" sz="20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binds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2C895B"/>
                </a:solidFill>
              </a:rPr>
              <a:t>(or associates) </a:t>
            </a:r>
            <a:r>
              <a:rPr lang="en-US" sz="20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1082" y="584298"/>
            <a:ext cx="4898834" cy="5450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>
                <a:solidFill>
                  <a:schemeClr val="accent5"/>
                </a:solidFill>
              </a:rPr>
              <a:t>C Functions </a:t>
            </a:r>
            <a:r>
              <a:rPr lang="en-US" sz="1800" b="1" dirty="0">
                <a:solidFill>
                  <a:srgbClr val="FF0000"/>
                </a:solidFill>
              </a:rPr>
              <a:t>are not </a:t>
            </a:r>
            <a:r>
              <a:rPr lang="en-US" sz="18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no classes, no objects</a:t>
            </a:r>
            <a:endParaRPr lang="en-US" sz="1800" b="1" dirty="0">
              <a:solidFill>
                <a:schemeClr val="accent5"/>
              </a:solidFill>
            </a:endParaRPr>
          </a:p>
          <a:p>
            <a:r>
              <a:rPr lang="en-US" sz="1800" b="1" dirty="0">
                <a:solidFill>
                  <a:schemeClr val="accent5"/>
                </a:solidFill>
              </a:rPr>
              <a:t>C function definition</a:t>
            </a:r>
            <a:endParaRPr lang="en-US" sz="1800" dirty="0">
              <a:solidFill>
                <a:schemeClr val="accent5"/>
              </a:solidFill>
            </a:endParaRP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returns a value </a:t>
            </a:r>
            <a:r>
              <a:rPr lang="en-US" sz="1800" dirty="0"/>
              <a:t>of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zero</a:t>
            </a:r>
            <a:r>
              <a:rPr lang="en-US" sz="1800" dirty="0">
                <a:solidFill>
                  <a:srgbClr val="0070C0"/>
                </a:solidFill>
              </a:rPr>
              <a:t> or more </a:t>
            </a:r>
            <a:r>
              <a:rPr lang="en-US" sz="1800" b="1" i="1" dirty="0">
                <a:solidFill>
                  <a:srgbClr val="2C895B"/>
                </a:solidFill>
              </a:rPr>
              <a:t>typed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1800" dirty="0">
                <a:solidFill>
                  <a:schemeClr val="tx2"/>
                </a:solidFill>
              </a:rPr>
              <a:t>Every program must have initial (start) function: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accent5"/>
                </a:solidFill>
              </a:rPr>
              <a:t>main() </a:t>
            </a:r>
            <a:r>
              <a:rPr lang="en-US" sz="1800" dirty="0">
                <a:solidFill>
                  <a:schemeClr val="tx2"/>
                </a:solidFill>
              </a:rPr>
              <a:t>is the </a:t>
            </a:r>
            <a:r>
              <a:rPr lang="en-US" sz="1800" b="1" dirty="0">
                <a:solidFill>
                  <a:srgbClr val="F3753F"/>
                </a:solidFill>
              </a:rPr>
              <a:t>first function in your code </a:t>
            </a:r>
            <a:r>
              <a:rPr lang="en-US" sz="1800" dirty="0">
                <a:solidFill>
                  <a:schemeClr val="accent6"/>
                </a:solidFill>
              </a:rPr>
              <a:t>to run/execute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main() </a:t>
            </a:r>
            <a:r>
              <a:rPr lang="en-US" sz="1800" dirty="0">
                <a:solidFill>
                  <a:srgbClr val="2C895B"/>
                </a:solidFill>
              </a:rPr>
              <a:t>is </a:t>
            </a:r>
            <a:r>
              <a:rPr lang="en-US" sz="1800" b="1" dirty="0">
                <a:solidFill>
                  <a:srgbClr val="2C895B"/>
                </a:solidFill>
              </a:rPr>
              <a:t>not the first function </a:t>
            </a:r>
            <a:r>
              <a:rPr lang="en-US" sz="1800" dirty="0">
                <a:solidFill>
                  <a:srgbClr val="2C895B"/>
                </a:solidFill>
              </a:rPr>
              <a:t>to run in a Linux process, </a:t>
            </a:r>
            <a:r>
              <a:rPr lang="en-US" sz="1800" dirty="0">
                <a:solidFill>
                  <a:schemeClr val="accent6"/>
                </a:solidFill>
              </a:rPr>
              <a:t>it is </a:t>
            </a:r>
            <a:r>
              <a:rPr lang="en-US" sz="1800" dirty="0">
                <a:solidFill>
                  <a:schemeClr val="tx2"/>
                </a:solidFill>
              </a:rPr>
              <a:t>the </a:t>
            </a:r>
            <a:r>
              <a:rPr lang="en-US" sz="1800" b="1" i="1" dirty="0">
                <a:solidFill>
                  <a:srgbClr val="C00000"/>
                </a:solidFill>
              </a:rPr>
              <a:t>C runtime startup code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later in course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You should never make a call to main() from your code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354110" y="2419836"/>
            <a:ext cx="6653090" cy="389548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definition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354110" y="257447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 rot="18899435">
            <a:off x="6256637" y="713050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606197"/>
            <a:ext cx="6768493" cy="495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A 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chemeClr val="accent6"/>
                </a:solidFill>
              </a:rPr>
              <a:t>a</a:t>
            </a:r>
            <a:r>
              <a:rPr lang="en-US" sz="2200" dirty="0">
                <a:solidFill>
                  <a:srgbClr val="2C895B"/>
                </a:solidFill>
              </a:rPr>
              <a:t> function </a:t>
            </a:r>
            <a:r>
              <a:rPr lang="en-US" sz="2200" dirty="0">
                <a:solidFill>
                  <a:schemeClr val="accent6"/>
                </a:solidFill>
              </a:rPr>
              <a:t>with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b="1" dirty="0">
                <a:solidFill>
                  <a:srgbClr val="2C895B"/>
                </a:solidFill>
              </a:rPr>
              <a:t>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an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</a:t>
            </a:r>
          </a:p>
          <a:p>
            <a:r>
              <a:rPr lang="en-US" sz="2200" dirty="0"/>
              <a:t>At runtime, </a:t>
            </a:r>
            <a:r>
              <a:rPr lang="en-US" sz="2200" dirty="0">
                <a:solidFill>
                  <a:schemeClr val="accent1"/>
                </a:solidFill>
              </a:rPr>
              <a:t>function arguments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B050"/>
                </a:solidFill>
              </a:rPr>
              <a:t>evaluated</a:t>
            </a:r>
            <a:r>
              <a:rPr lang="en-US" sz="2200" dirty="0"/>
              <a:t>, then the resulting </a:t>
            </a:r>
            <a:r>
              <a:rPr lang="en-US" sz="2200" dirty="0">
                <a:solidFill>
                  <a:srgbClr val="2C895B"/>
                </a:solidFill>
              </a:rPr>
              <a:t>value </a:t>
            </a:r>
            <a:r>
              <a:rPr lang="en-US" sz="2200" dirty="0">
                <a:solidFill>
                  <a:srgbClr val="FF0000"/>
                </a:solidFill>
              </a:rPr>
              <a:t>is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in their body without side effect  to the calling function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C Parameter passing </a:t>
            </a:r>
            <a:r>
              <a:rPr lang="en-US" sz="2000" dirty="0">
                <a:solidFill>
                  <a:schemeClr val="tx2"/>
                </a:solidFill>
              </a:rPr>
              <a:t>is called: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452889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total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487390" y="686098"/>
            <a:ext cx="5918608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remember this is a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variable,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405998" y="1070819"/>
            <a:ext cx="617659" cy="1506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468" y="892979"/>
            <a:ext cx="8811185" cy="10466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 in other languages)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728846" y="2120086"/>
            <a:ext cx="8471519" cy="199524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in standard c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4D4B2F-90AF-925C-3707-CB2A8534C00E}"/>
              </a:ext>
            </a:extLst>
          </p:cNvPr>
          <p:cNvSpPr txBox="1">
            <a:spLocks/>
          </p:cNvSpPr>
          <p:nvPr/>
        </p:nvSpPr>
        <p:spPr>
          <a:xfrm>
            <a:off x="467796" y="4378465"/>
            <a:ext cx="11331909" cy="213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</a:rPr>
              <a:t>Assignment inside conditional test </a:t>
            </a:r>
            <a:r>
              <a:rPr lang="en-US" sz="2000" dirty="0">
                <a:solidFill>
                  <a:schemeClr val="accent6"/>
                </a:solidFill>
              </a:rPr>
              <a:t>with </a:t>
            </a:r>
            <a:r>
              <a:rPr lang="en-US" sz="2000" b="1" dirty="0">
                <a:solidFill>
                  <a:schemeClr val="accent6"/>
                </a:solidFill>
              </a:rPr>
              <a:t>a function call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3DCA892-FD9A-53F1-2408-EA5177560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521" y="4982861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7D3036-35BD-2C42-B70B-F13B6801C38B}"/>
              </a:ext>
            </a:extLst>
          </p:cNvPr>
          <p:cNvGrpSpPr/>
          <p:nvPr/>
        </p:nvGrpSpPr>
        <p:grpSpPr>
          <a:xfrm>
            <a:off x="5514995" y="4962483"/>
            <a:ext cx="5994477" cy="1200329"/>
            <a:chOff x="1459308" y="1768961"/>
            <a:chExt cx="6374815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D61AA0-8C95-79CF-3444-3C45A58EA01C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E33D8A-E3BB-C21F-A3F3-4CC5A79EB8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uiExpand="1" build="p" animBg="1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6787" y="1454070"/>
            <a:ext cx="10918426" cy="40907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In your code, </a:t>
            </a:r>
            <a:r>
              <a:rPr lang="en-US" sz="2000" b="1" dirty="0">
                <a:solidFill>
                  <a:schemeClr val="accent1"/>
                </a:solidFill>
              </a:rPr>
              <a:t>main() </a:t>
            </a:r>
            <a:r>
              <a:rPr lang="en-US" sz="2000" b="1" dirty="0">
                <a:solidFill>
                  <a:srgbClr val="2C895B"/>
                </a:solidFill>
              </a:rPr>
              <a:t>is the first function to start to execute and </a:t>
            </a:r>
            <a:r>
              <a:rPr lang="en-US" sz="2000" b="1" i="1" dirty="0">
                <a:solidFill>
                  <a:srgbClr val="FF0000"/>
                </a:solidFill>
              </a:rPr>
              <a:t>usually</a:t>
            </a:r>
            <a:r>
              <a:rPr lang="en-US" sz="20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Linux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000" b="1" dirty="0">
                <a:solidFill>
                  <a:schemeClr val="accent5"/>
                </a:solidFill>
              </a:rPr>
              <a:t>convention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signaling errors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In this class</a:t>
            </a:r>
            <a:r>
              <a:rPr lang="en-US" sz="2000" b="1" dirty="0">
                <a:solidFill>
                  <a:schemeClr val="tx2"/>
                </a:solidFill>
              </a:rPr>
              <a:t>, </a:t>
            </a:r>
            <a:r>
              <a:rPr lang="en-US" sz="2000" b="1" u="sng" dirty="0">
                <a:solidFill>
                  <a:schemeClr val="accent1"/>
                </a:solidFill>
              </a:rPr>
              <a:t>always</a:t>
            </a:r>
            <a:r>
              <a:rPr lang="en-US" sz="20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000" dirty="0">
                <a:solidFill>
                  <a:schemeClr val="tx2"/>
                </a:solidFill>
              </a:rPr>
              <a:t>as 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13" y="185699"/>
            <a:ext cx="11311373" cy="476631"/>
          </a:xfrm>
        </p:spPr>
        <p:txBody>
          <a:bodyPr/>
          <a:lstStyle/>
          <a:p>
            <a:r>
              <a:rPr lang="en-US" dirty="0"/>
              <a:t>Setting program termination return (status) values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3258" y="214248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66858" y="214248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7251390" y="1370571"/>
            <a:ext cx="352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Indicating your program operated incorrectly/errors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F85A7-FB8D-17EA-4C69-7439558D8344}"/>
              </a:ext>
            </a:extLst>
          </p:cNvPr>
          <p:cNvSpPr txBox="1"/>
          <p:nvPr/>
        </p:nvSpPr>
        <p:spPr>
          <a:xfrm>
            <a:off x="1541415" y="1290130"/>
            <a:ext cx="298550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Indicating your program operated correctly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sz="2800" dirty="0"/>
              <a:t>What is a Declaration?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0918" y="953007"/>
            <a:ext cx="10652399" cy="56091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</a:rPr>
              <a:t>Declaration</a:t>
            </a:r>
            <a:r>
              <a:rPr lang="en-US" sz="2000" dirty="0">
                <a:solidFill>
                  <a:srgbClr val="0070C0"/>
                </a:solidFill>
              </a:rPr>
              <a:t>: describes a </a:t>
            </a:r>
            <a:r>
              <a:rPr lang="en-US" sz="2000" b="1" i="1" dirty="0">
                <a:solidFill>
                  <a:srgbClr val="0070C0"/>
                </a:solidFill>
              </a:rPr>
              <a:t>thing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– specifies types, </a:t>
            </a:r>
            <a:r>
              <a:rPr lang="en-US" sz="2000" b="1" dirty="0">
                <a:solidFill>
                  <a:srgbClr val="0070C0"/>
                </a:solidFill>
              </a:rPr>
              <a:t>does not create </a:t>
            </a:r>
            <a:r>
              <a:rPr lang="en-US" sz="2000" dirty="0">
                <a:solidFill>
                  <a:srgbClr val="0070C0"/>
                </a:solidFill>
              </a:rPr>
              <a:t>an instance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Each declaration </a:t>
            </a:r>
            <a:r>
              <a:rPr lang="en-US" sz="2000" dirty="0">
                <a:solidFill>
                  <a:srgbClr val="0070C0"/>
                </a:solidFill>
              </a:rPr>
              <a:t>has an associated </a:t>
            </a:r>
            <a:r>
              <a:rPr lang="en-US" sz="2000" b="1" i="1" dirty="0">
                <a:solidFill>
                  <a:srgbClr val="0070C0"/>
                </a:solidFill>
              </a:rPr>
              <a:t>identifier</a:t>
            </a:r>
            <a:r>
              <a:rPr lang="en-US" sz="2000" dirty="0">
                <a:solidFill>
                  <a:srgbClr val="0070C0"/>
                </a:solidFill>
              </a:rPr>
              <a:t> (the name)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Function prototype </a:t>
            </a:r>
            <a:r>
              <a:rPr lang="en-US" sz="2000" dirty="0"/>
              <a:t>describes how to write the code </a:t>
            </a:r>
            <a:r>
              <a:rPr lang="en-US" sz="2000" dirty="0">
                <a:solidFill>
                  <a:schemeClr val="accent6"/>
                </a:solidFill>
              </a:rPr>
              <a:t>to call a function </a:t>
            </a:r>
            <a:r>
              <a:rPr lang="en-US" sz="2000" dirty="0">
                <a:solidFill>
                  <a:srgbClr val="00B050"/>
                </a:solidFill>
              </a:rPr>
              <a:t>defined elsewhere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Identifier</a:t>
            </a:r>
            <a:r>
              <a:rPr lang="en-US" sz="2000" dirty="0">
                <a:solidFill>
                  <a:schemeClr val="tx2"/>
                </a:solidFill>
              </a:rPr>
              <a:t> is the </a:t>
            </a:r>
            <a:r>
              <a:rPr lang="en-US" sz="2000" b="1" dirty="0">
                <a:solidFill>
                  <a:schemeClr val="tx2"/>
                </a:solidFill>
              </a:rPr>
              <a:t>function name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 of the function return value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types of each of the parameters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Variable declaration </a:t>
            </a:r>
            <a:r>
              <a:rPr lang="en-US" sz="2000" dirty="0"/>
              <a:t>describes how to write the code to use a variable in a statement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Identifier</a:t>
            </a:r>
            <a:r>
              <a:rPr lang="en-US" sz="2000" dirty="0">
                <a:solidFill>
                  <a:schemeClr val="tx2"/>
                </a:solidFill>
              </a:rPr>
              <a:t> is the </a:t>
            </a:r>
            <a:r>
              <a:rPr lang="en-US" sz="2000" b="1" dirty="0">
                <a:solidFill>
                  <a:schemeClr val="tx2"/>
                </a:solidFill>
              </a:rPr>
              <a:t>variable name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 of a variable </a:t>
            </a:r>
            <a:r>
              <a:rPr lang="en-US" sz="2000" dirty="0">
                <a:solidFill>
                  <a:schemeClr val="tx2"/>
                </a:solidFill>
              </a:rPr>
              <a:t>that is </a:t>
            </a:r>
            <a:r>
              <a:rPr lang="en-US" sz="2000" b="1" dirty="0">
                <a:solidFill>
                  <a:schemeClr val="tx2"/>
                </a:solidFill>
              </a:rPr>
              <a:t>defined elsewhere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b="1" dirty="0"/>
              <a:t>Identifier</a:t>
            </a:r>
            <a:r>
              <a:rPr lang="en-US" sz="2000" dirty="0"/>
              <a:t> describes the derived/defined type</a:t>
            </a:r>
          </a:p>
          <a:p>
            <a:pPr lvl="1"/>
            <a:r>
              <a:rPr lang="en-US" sz="2000" dirty="0"/>
              <a:t>struct, arrays, plus others (covered later)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An </a:t>
            </a:r>
            <a:r>
              <a:rPr lang="en-US" sz="2000" b="1" dirty="0">
                <a:solidFill>
                  <a:schemeClr val="accent5"/>
                </a:solidFill>
              </a:rPr>
              <a:t>identifier</a:t>
            </a:r>
            <a:r>
              <a:rPr lang="en-US" sz="2000" dirty="0"/>
              <a:t> may be </a:t>
            </a:r>
            <a:r>
              <a:rPr lang="en-US" sz="2000" b="1" dirty="0">
                <a:solidFill>
                  <a:schemeClr val="accent5"/>
                </a:solidFill>
              </a:rPr>
              <a:t>declared multiple times</a:t>
            </a:r>
            <a:r>
              <a:rPr lang="en-US" sz="2000" dirty="0"/>
              <a:t>, but </a:t>
            </a:r>
            <a:r>
              <a:rPr lang="en-US" sz="2000" b="1" dirty="0">
                <a:solidFill>
                  <a:schemeClr val="accent5"/>
                </a:solidFill>
              </a:rPr>
              <a:t>only defined once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A </a:t>
            </a:r>
            <a:r>
              <a:rPr lang="en-US" sz="2000" b="1" dirty="0">
                <a:solidFill>
                  <a:srgbClr val="FF0000"/>
                </a:solidFill>
              </a:rPr>
              <a:t>definition</a:t>
            </a:r>
            <a:r>
              <a:rPr lang="en-US" sz="2000" b="1" dirty="0">
                <a:solidFill>
                  <a:srgbClr val="2C895B"/>
                </a:solidFill>
              </a:rPr>
              <a:t> is also a </a:t>
            </a:r>
            <a:r>
              <a:rPr lang="en-US" sz="2000" b="1" dirty="0">
                <a:solidFill>
                  <a:srgbClr val="0070C0"/>
                </a:solidFill>
              </a:rPr>
              <a:t>declaration</a:t>
            </a:r>
            <a:r>
              <a:rPr lang="en-US" sz="20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9" y="99650"/>
            <a:ext cx="10515600" cy="715294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Definitions and Declarations Use in C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812923" y="625005"/>
            <a:ext cx="5311537" cy="53719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390098" y="1782810"/>
            <a:ext cx="5199339" cy="400110"/>
            <a:chOff x="542793" y="1974936"/>
            <a:chExt cx="5199339" cy="4001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542793" y="1974936"/>
              <a:ext cx="4549967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sumit</a:t>
              </a:r>
              <a:r>
                <a:rPr lang="en-US" sz="2000" dirty="0">
                  <a:solidFill>
                    <a:srgbClr val="0070C0"/>
                  </a:solidFill>
                </a:rPr>
                <a:t>() is </a:t>
              </a:r>
              <a:r>
                <a:rPr lang="en-US" sz="2000" dirty="0">
                  <a:solidFill>
                    <a:srgbClr val="2C895B"/>
                  </a:solidFill>
                </a:rPr>
                <a:t>defined</a:t>
              </a:r>
              <a:r>
                <a:rPr lang="en-US" sz="2000" dirty="0">
                  <a:solidFill>
                    <a:srgbClr val="0070C0"/>
                  </a:solidFill>
                </a:rPr>
                <a:t> and </a:t>
              </a:r>
              <a:r>
                <a:rPr lang="en-US" sz="2000" dirty="0">
                  <a:solidFill>
                    <a:srgbClr val="FF0000"/>
                  </a:solidFill>
                </a:rPr>
                <a:t>declared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8594341" y="5325414"/>
            <a:ext cx="2527164" cy="1152970"/>
            <a:chOff x="7252162" y="5619999"/>
            <a:chExt cx="2527164" cy="11529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7252162" y="6372859"/>
              <a:ext cx="252716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sumit</a:t>
              </a:r>
              <a:r>
                <a:rPr lang="en-US" sz="2000" dirty="0">
                  <a:solidFill>
                    <a:srgbClr val="0070C0"/>
                  </a:solidFill>
                </a:rPr>
                <a:t>() is </a:t>
              </a:r>
              <a:r>
                <a:rPr lang="en-US" sz="2000" dirty="0">
                  <a:solidFill>
                    <a:srgbClr val="7030A0"/>
                  </a:solidFill>
                </a:rPr>
                <a:t>used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0960" y="5619999"/>
              <a:ext cx="0" cy="73788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1940" y="2564753"/>
            <a:ext cx="6437584" cy="2509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Independent Translation Unit: </a:t>
            </a:r>
            <a:r>
              <a:rPr lang="en-US" sz="1800" dirty="0">
                <a:solidFill>
                  <a:schemeClr val="accent1"/>
                </a:solidFill>
              </a:rPr>
              <a:t>the granularity (unit) of source which is compiled or assembled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 Default</a:t>
            </a:r>
            <a:r>
              <a:rPr lang="en-US" sz="1800" dirty="0">
                <a:solidFill>
                  <a:srgbClr val="F3753F"/>
                </a:solidFill>
              </a:rPr>
              <a:t> Definition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0000"/>
                </a:solidFill>
              </a:rPr>
              <a:t>declaration</a:t>
            </a:r>
            <a:r>
              <a:rPr lang="en-US" sz="18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1800" dirty="0">
                <a:solidFill>
                  <a:srgbClr val="7030A0"/>
                </a:solidFill>
              </a:rPr>
              <a:t>Restricted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6"/>
                </a:solidFill>
              </a:rPr>
              <a:t>to the file (</a:t>
            </a:r>
            <a:r>
              <a:rPr lang="en-US" sz="1800" dirty="0">
                <a:solidFill>
                  <a:srgbClr val="2C895B"/>
                </a:solidFill>
              </a:rPr>
              <a:t>translation unit</a:t>
            </a:r>
            <a:r>
              <a:rPr lang="en-US" sz="1800" dirty="0"/>
              <a:t>) </a:t>
            </a:r>
            <a:r>
              <a:rPr lang="en-US" sz="1800" dirty="0">
                <a:solidFill>
                  <a:schemeClr val="accent6"/>
                </a:solidFill>
              </a:rPr>
              <a:t>where they are located </a:t>
            </a:r>
            <a:r>
              <a:rPr lang="en-US" sz="1800" b="1" u="sng" dirty="0">
                <a:solidFill>
                  <a:srgbClr val="0070C0"/>
                </a:solidFill>
              </a:rPr>
              <a:t>and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</a:rPr>
              <a:t>Start at the point </a:t>
            </a:r>
            <a:r>
              <a:rPr lang="en-US" sz="1800" dirty="0">
                <a:solidFill>
                  <a:srgbClr val="0070C0"/>
                </a:solidFill>
              </a:rPr>
              <a:t>of definition or declaration </a:t>
            </a:r>
            <a:r>
              <a:rPr lang="en-US" sz="1800" dirty="0">
                <a:solidFill>
                  <a:srgbClr val="7030A0"/>
                </a:solidFill>
              </a:rPr>
              <a:t>in the file </a:t>
            </a:r>
            <a:r>
              <a:rPr lang="en-US" sz="1800" dirty="0">
                <a:solidFill>
                  <a:schemeClr val="accent6"/>
                </a:solidFill>
              </a:rPr>
              <a:t>to the </a:t>
            </a:r>
            <a:r>
              <a:rPr lang="en-US" sz="1800" dirty="0">
                <a:solidFill>
                  <a:srgbClr val="7030A0"/>
                </a:solidFill>
              </a:rPr>
              <a:t>end of the source file</a:t>
            </a:r>
            <a:r>
              <a:rPr lang="en-US" sz="1800" dirty="0"/>
              <a:t> (</a:t>
            </a:r>
            <a:r>
              <a:rPr lang="en-US" sz="1800" b="1" dirty="0">
                <a:solidFill>
                  <a:srgbClr val="2C895B"/>
                </a:solidFill>
              </a:rPr>
              <a:t>translation unit</a:t>
            </a:r>
            <a:r>
              <a:rPr lang="en-US" sz="18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DFC7BF0-54AD-4E57-15F6-A4BFFA44254E}"/>
              </a:ext>
            </a:extLst>
          </p:cNvPr>
          <p:cNvSpPr txBox="1">
            <a:spLocks/>
          </p:cNvSpPr>
          <p:nvPr/>
        </p:nvSpPr>
        <p:spPr>
          <a:xfrm>
            <a:off x="263596" y="612270"/>
            <a:ext cx="6437584" cy="9778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You must </a:t>
            </a:r>
            <a:r>
              <a:rPr lang="en-US" sz="18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1800" b="1" u="sng" dirty="0">
                <a:solidFill>
                  <a:srgbClr val="FF0000"/>
                </a:solidFill>
              </a:rPr>
              <a:t>before</a:t>
            </a:r>
            <a:r>
              <a:rPr lang="en-US" sz="1800" b="1" dirty="0">
                <a:solidFill>
                  <a:srgbClr val="FF0000"/>
                </a:solidFill>
              </a:rPr>
              <a:t> you use it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Warning: </a:t>
            </a:r>
            <a:r>
              <a:rPr lang="en-US" sz="1800" dirty="0"/>
              <a:t>Use before declaration will implicitly default to </a:t>
            </a:r>
            <a:r>
              <a:rPr lang="en-US" sz="1800" b="1" dirty="0"/>
              <a:t>int</a:t>
            </a:r>
          </a:p>
          <a:p>
            <a:pPr lvl="1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738BD-37DD-28C1-9BB3-9CD77B7A53CC}"/>
              </a:ext>
            </a:extLst>
          </p:cNvPr>
          <p:cNvSpPr txBox="1"/>
          <p:nvPr/>
        </p:nvSpPr>
        <p:spPr>
          <a:xfrm>
            <a:off x="953218" y="5456110"/>
            <a:ext cx="531153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Restrictions that we need to relax</a:t>
            </a:r>
            <a:endParaRPr lang="en-US" dirty="0">
              <a:solidFill>
                <a:schemeClr val="accent6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chemeClr val="accent6"/>
                </a:solidFill>
              </a:rPr>
              <a:t>sum() must be defined in the same source files </a:t>
            </a:r>
          </a:p>
          <a:p>
            <a:pPr marL="342900" indent="-342900">
              <a:buAutoNum type="arabicParenBoth"/>
            </a:pPr>
            <a:r>
              <a:rPr lang="en-US" dirty="0">
                <a:solidFill>
                  <a:schemeClr val="accent6"/>
                </a:solidFill>
              </a:rPr>
              <a:t>sum() appear before it is used by main()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1A23E-BC13-9E93-4702-DF1FBCC6BF89}"/>
              </a:ext>
            </a:extLst>
          </p:cNvPr>
          <p:cNvGrpSpPr/>
          <p:nvPr/>
        </p:nvGrpSpPr>
        <p:grpSpPr>
          <a:xfrm>
            <a:off x="8839200" y="1428867"/>
            <a:ext cx="3285260" cy="857133"/>
            <a:chOff x="3048554" y="174858"/>
            <a:chExt cx="3285260" cy="857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0FD4C-01D9-5D33-5C16-DF69B483C52E}"/>
                </a:ext>
              </a:extLst>
            </p:cNvPr>
            <p:cNvSpPr txBox="1"/>
            <p:nvPr/>
          </p:nvSpPr>
          <p:spPr>
            <a:xfrm>
              <a:off x="3702492" y="174858"/>
              <a:ext cx="2631322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sum</a:t>
              </a:r>
              <a:r>
                <a:rPr lang="en-US" sz="2000" dirty="0">
                  <a:solidFill>
                    <a:srgbClr val="0070C0"/>
                  </a:solidFill>
                </a:rPr>
                <a:t>,  are </a:t>
              </a:r>
              <a:r>
                <a:rPr lang="en-US" sz="2000" dirty="0">
                  <a:solidFill>
                    <a:srgbClr val="2C895B"/>
                  </a:solidFill>
                </a:rPr>
                <a:t>defined</a:t>
              </a:r>
              <a:r>
                <a:rPr lang="en-US" sz="2000" dirty="0">
                  <a:solidFill>
                    <a:srgbClr val="0070C0"/>
                  </a:solidFill>
                </a:rPr>
                <a:t> and </a:t>
              </a:r>
              <a:r>
                <a:rPr lang="en-US" sz="2000" dirty="0">
                  <a:solidFill>
                    <a:srgbClr val="FF0000"/>
                  </a:solidFill>
                </a:rPr>
                <a:t>declared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52365E-C3FD-148B-B7BD-2A814FAE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8554" y="882744"/>
              <a:ext cx="629491" cy="14924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CSE30 Spring 2024 </a:t>
            </a:r>
            <a:r>
              <a:rPr lang="en-US" dirty="0">
                <a:solidFill>
                  <a:srgbClr val="FF0000"/>
                </a:solidFill>
              </a:rPr>
              <a:t>Section B Specific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7805" y="599401"/>
            <a:ext cx="9055124" cy="60849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There are two sections: Section A (Cao) and </a:t>
            </a:r>
            <a:r>
              <a:rPr lang="en-US" sz="2000" b="1" dirty="0">
                <a:solidFill>
                  <a:schemeClr val="accent1"/>
                </a:solidFill>
              </a:rPr>
              <a:t>Section B (Muller)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What is the </a:t>
            </a:r>
            <a:r>
              <a:rPr lang="en-US" sz="2000" b="1" dirty="0">
                <a:solidFill>
                  <a:srgbClr val="FF0000"/>
                </a:solidFill>
              </a:rPr>
              <a:t>same</a:t>
            </a:r>
            <a:r>
              <a:rPr lang="en-US" sz="2000" b="1" dirty="0">
                <a:solidFill>
                  <a:schemeClr val="accent1"/>
                </a:solidFill>
              </a:rPr>
              <a:t> in the two sections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study topics </a:t>
            </a:r>
            <a:r>
              <a:rPr lang="en-US" sz="2000" dirty="0">
                <a:solidFill>
                  <a:schemeClr val="accent6"/>
                </a:solidFill>
              </a:rPr>
              <a:t>(roughly in-sync by the end of each week)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quizzes 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Programming Assignments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What is </a:t>
            </a:r>
            <a:r>
              <a:rPr lang="en-US" sz="2000" b="1" dirty="0">
                <a:solidFill>
                  <a:srgbClr val="FF0000"/>
                </a:solidFill>
              </a:rPr>
              <a:t>different</a:t>
            </a:r>
            <a:r>
              <a:rPr lang="en-US" sz="2000" b="1" dirty="0">
                <a:solidFill>
                  <a:srgbClr val="0070C0"/>
                </a:solidFill>
              </a:rPr>
              <a:t> between the two sections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lecture materials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midterm questions (from Sect B lecture)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final questions (from Sect B lecture)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In-person lecture attendance </a:t>
            </a:r>
            <a:r>
              <a:rPr lang="en-US" sz="2000" dirty="0">
                <a:solidFill>
                  <a:srgbClr val="2C895B"/>
                </a:solidFill>
              </a:rPr>
              <a:t>is </a:t>
            </a:r>
            <a:r>
              <a:rPr lang="en-US" sz="2000" b="1" dirty="0">
                <a:solidFill>
                  <a:srgbClr val="2C895B"/>
                </a:solidFill>
              </a:rPr>
              <a:t>strongly encouraged </a:t>
            </a:r>
            <a:r>
              <a:rPr lang="en-US" sz="2000" dirty="0">
                <a:solidFill>
                  <a:srgbClr val="2C895B"/>
                </a:solidFill>
              </a:rPr>
              <a:t>(attendance points)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Lectures are podcast recorded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Discussion section attendance </a:t>
            </a:r>
            <a:r>
              <a:rPr lang="en-US" sz="2000" dirty="0">
                <a:solidFill>
                  <a:srgbClr val="2C895B"/>
                </a:solidFill>
              </a:rPr>
              <a:t>is </a:t>
            </a:r>
            <a:r>
              <a:rPr lang="en-US" sz="2000" b="1" dirty="0">
                <a:solidFill>
                  <a:srgbClr val="2C895B"/>
                </a:solidFill>
              </a:rPr>
              <a:t>optional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but strongly encouraged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You may attend either discussion section and still be enrolled in Sect B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Section B sections are podcast recorded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See the syllabus for grading details</a:t>
            </a:r>
          </a:p>
        </p:txBody>
      </p:sp>
    </p:spTree>
    <p:extLst>
      <p:ext uri="{BB962C8B-B14F-4D97-AF65-F5344CB8AC3E}">
        <p14:creationId xmlns:p14="http://schemas.microsoft.com/office/powerpoint/2010/main" val="33322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30" y="167606"/>
            <a:ext cx="10680618" cy="363515"/>
          </a:xfrm>
        </p:spPr>
        <p:txBody>
          <a:bodyPr/>
          <a:lstStyle/>
          <a:p>
            <a:r>
              <a:rPr lang="en-US" sz="2800" dirty="0"/>
              <a:t>Function Prototypes:  Creating a Function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7298" y="600055"/>
            <a:ext cx="11704955" cy="17279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</a:rPr>
              <a:t>Function prototype </a:t>
            </a:r>
            <a:r>
              <a:rPr lang="en-US" sz="2000" dirty="0"/>
              <a:t>is a </a:t>
            </a:r>
            <a:r>
              <a:rPr lang="en-US" sz="2000" b="1" dirty="0">
                <a:solidFill>
                  <a:srgbClr val="00B050"/>
                </a:solidFill>
              </a:rPr>
              <a:t>function declaration </a:t>
            </a:r>
            <a:r>
              <a:rPr lang="en-US" sz="2000" dirty="0">
                <a:solidFill>
                  <a:schemeClr val="accent6"/>
                </a:solidFill>
              </a:rPr>
              <a:t>in C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Function prototype </a:t>
            </a:r>
            <a:r>
              <a:rPr lang="en-US" sz="2000" dirty="0">
                <a:solidFill>
                  <a:schemeClr val="accent6"/>
                </a:solidFill>
              </a:rPr>
              <a:t>is function definition header </a:t>
            </a:r>
            <a:r>
              <a:rPr lang="en-US" sz="2000" dirty="0">
                <a:solidFill>
                  <a:schemeClr val="accent1"/>
                </a:solidFill>
              </a:rPr>
              <a:t>followed by a single semicolon (;)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3753F"/>
                </a:solidFill>
              </a:rPr>
              <a:t>NO code block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Declares the function </a:t>
            </a:r>
            <a:r>
              <a:rPr lang="en-US" sz="2000" dirty="0">
                <a:solidFill>
                  <a:srgbClr val="0070C0"/>
                </a:solidFill>
              </a:rPr>
              <a:t>from that </a:t>
            </a:r>
            <a:r>
              <a:rPr lang="en-US" sz="2000" b="1" dirty="0">
                <a:solidFill>
                  <a:srgbClr val="0070C0"/>
                </a:solidFill>
              </a:rPr>
              <a:t>point</a:t>
            </a:r>
            <a:r>
              <a:rPr lang="en-US" sz="2000" dirty="0">
                <a:solidFill>
                  <a:srgbClr val="0070C0"/>
                </a:solidFill>
              </a:rPr>
              <a:t> in the source file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6038549" y="2396912"/>
            <a:ext cx="6043705" cy="4236212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NUM 100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r>
              <a:rPr lang="en-US" sz="16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 starts here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sum(NUM);   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rest of code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 is here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1850916" y="1069401"/>
            <a:ext cx="8472032" cy="418675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prototype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4101189" y="4737956"/>
            <a:ext cx="2079936" cy="1727923"/>
            <a:chOff x="515990" y="4819315"/>
            <a:chExt cx="2079936" cy="17279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515990" y="5360110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947753" y="4819315"/>
              <a:ext cx="648173" cy="172792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499EB4-8899-E29D-5983-2257A8B2DF7A}"/>
              </a:ext>
            </a:extLst>
          </p:cNvPr>
          <p:cNvSpPr txBox="1"/>
          <p:nvPr/>
        </p:nvSpPr>
        <p:spPr>
          <a:xfrm>
            <a:off x="236575" y="2705735"/>
            <a:ext cx="5549176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C requires the </a:t>
            </a:r>
            <a:r>
              <a:rPr lang="en-US" sz="2000" b="1" dirty="0">
                <a:solidFill>
                  <a:schemeClr val="accent6"/>
                </a:solidFill>
              </a:rPr>
              <a:t>function declaration </a:t>
            </a:r>
            <a:r>
              <a:rPr lang="en-US" sz="2000" b="1" u="sng" dirty="0">
                <a:solidFill>
                  <a:schemeClr val="accent6"/>
                </a:solidFill>
              </a:rPr>
              <a:t>to be seen </a:t>
            </a:r>
            <a:r>
              <a:rPr lang="en-US" sz="2000" b="1" dirty="0">
                <a:solidFill>
                  <a:schemeClr val="accent6"/>
                </a:solidFill>
              </a:rPr>
              <a:t>in the source file </a:t>
            </a:r>
            <a:r>
              <a:rPr lang="en-US" sz="2000" b="1" u="sng" dirty="0">
                <a:solidFill>
                  <a:srgbClr val="FF0000"/>
                </a:solidFill>
              </a:rPr>
              <a:t>before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 </a:t>
            </a:r>
            <a:r>
              <a:rPr lang="en-US" sz="2000" b="1" dirty="0">
                <a:solidFill>
                  <a:schemeClr val="accent6"/>
                </a:solidFill>
              </a:rPr>
              <a:t>function prototype </a:t>
            </a:r>
            <a:r>
              <a:rPr lang="en-US" sz="2000" dirty="0">
                <a:solidFill>
                  <a:schemeClr val="accent6"/>
                </a:solidFill>
              </a:rPr>
              <a:t>for sum() enables: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body of sum() to be either after main() in the same source file </a:t>
            </a:r>
            <a:r>
              <a:rPr lang="en-US" sz="2000" b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body of sum() to be in a different source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74CC3-2CE6-5831-3E73-C686F1F15B3C}"/>
              </a:ext>
            </a:extLst>
          </p:cNvPr>
          <p:cNvSpPr txBox="1"/>
          <p:nvPr/>
        </p:nvSpPr>
        <p:spPr>
          <a:xfrm>
            <a:off x="236575" y="5330261"/>
            <a:ext cx="366268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Common practice: </a:t>
            </a:r>
            <a:r>
              <a:rPr lang="en-US" dirty="0">
                <a:solidFill>
                  <a:srgbClr val="0070C0"/>
                </a:solidFill>
              </a:rPr>
              <a:t>Function prototypes </a:t>
            </a:r>
            <a:r>
              <a:rPr lang="en-US" dirty="0">
                <a:solidFill>
                  <a:schemeClr val="accent6"/>
                </a:solidFill>
              </a:rPr>
              <a:t>in a .C file are usually </a:t>
            </a:r>
            <a:r>
              <a:rPr lang="en-US" b="1" dirty="0">
                <a:solidFill>
                  <a:schemeClr val="accent6"/>
                </a:solidFill>
              </a:rPr>
              <a:t>placed at the top the file</a:t>
            </a:r>
          </a:p>
        </p:txBody>
      </p: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2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862827"/>
            <a:ext cx="11377171" cy="17258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0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cs typeface="Cambria"/>
              </a:rPr>
              <a:t>Range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 (or the extent) of instructions </a:t>
            </a:r>
            <a:r>
              <a:rPr lang="en-US" sz="2000" dirty="0">
                <a:cs typeface="Cambria"/>
              </a:rPr>
              <a:t>over which a 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name/identifier </a:t>
            </a:r>
            <a:r>
              <a:rPr lang="en-US" sz="2000" b="1" dirty="0">
                <a:solidFill>
                  <a:schemeClr val="accent1"/>
                </a:solidFill>
                <a:cs typeface="Cambria"/>
              </a:rPr>
              <a:t>is allowed be referenced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 </a:t>
            </a:r>
            <a:r>
              <a:rPr lang="en-US" sz="2000" dirty="0">
                <a:cs typeface="Cambria"/>
              </a:rPr>
              <a:t>by C instructions/statements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Range is within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a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single source file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(also called a </a:t>
            </a:r>
            <a:r>
              <a:rPr lang="en-US" sz="2000" b="1" dirty="0">
                <a:solidFill>
                  <a:srgbClr val="7030A0"/>
                </a:solidFill>
                <a:cs typeface="Cambria"/>
              </a:rPr>
              <a:t>translation unit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Range is within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an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enclosing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block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 (for variables only)</a:t>
            </a:r>
            <a:endParaRPr lang="en-US" sz="2000" dirty="0"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C and Scope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238259" y="2798863"/>
            <a:ext cx="11526591" cy="35294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global;      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variable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	// function foo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begins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		   			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body (block) begins 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k = 0; k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block scope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	               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body ends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61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Scope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58CF89-499D-DD81-F0DB-3B2AD43AD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6"/>
            <a:ext cx="10003920" cy="13584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Nested Scope: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 different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have the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same name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in scope at the same time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the declaration (remember definitions are also declarations) that appears in the </a:t>
            </a:r>
            <a:r>
              <a:rPr lang="en-US" b="0" i="0" u="none" strike="noStrike" dirty="0">
                <a:solidFill>
                  <a:srgbClr val="F374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 scope hides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declaration that appears in the outer scope</a:t>
            </a:r>
            <a:endParaRPr lang="en-US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302654" y="2679923"/>
            <a:ext cx="11726214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function parameter 'n'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'n' is in scope and refers to the function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int n = 2; 	               // error: cannot redeclare identifier in the same scope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10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loop-local 'n'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0 1 2 3 4 5 6 7 8 9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loop-local 'n' ends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function parameter 'n' is back in scope</a:t>
            </a:r>
          </a:p>
          <a:p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the value of the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function parameter 'n' ends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1324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965045"/>
            <a:ext cx="11331909" cy="48327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2000" dirty="0"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2000" b="1" dirty="0">
                <a:solidFill>
                  <a:srgbClr val="2C895B"/>
                </a:solidFill>
                <a:cs typeface="Cambria"/>
              </a:rPr>
              <a:t>prior to runtime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20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2000" dirty="0"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and is not implicitly initialized (value = garbage) by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executing code when entering scope 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and </a:t>
            </a:r>
            <a:r>
              <a:rPr lang="en-US" sz="2000" b="1" dirty="0">
                <a:solidFill>
                  <a:schemeClr val="accent1"/>
                </a:solidFill>
                <a:cs typeface="Cambria"/>
              </a:rPr>
              <a:t>made available for reuse 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on exiting scope</a:t>
            </a:r>
            <a:endParaRPr lang="en-US" sz="2000" dirty="0">
              <a:solidFill>
                <a:srgbClr val="2C895B"/>
              </a:solidFill>
              <a:cs typeface="Cambria"/>
            </a:endParaRPr>
          </a:p>
          <a:p>
            <a:pPr lvl="3">
              <a:lnSpc>
                <a:spcPct val="100000"/>
              </a:lnSpc>
            </a:pPr>
            <a:endParaRPr lang="en-US" sz="20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20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from point of allocation until freed or program termination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20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20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20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2000" dirty="0"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20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Variable Storage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3390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Variables in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8" y="490695"/>
            <a:ext cx="11143762" cy="44775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Global variables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file scope </a:t>
            </a:r>
            <a:r>
              <a:rPr lang="en-US" sz="1800" dirty="0">
                <a:solidFill>
                  <a:schemeClr val="tx2"/>
                </a:solidFill>
              </a:rPr>
              <a:t>(outside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static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default to 0</a:t>
            </a:r>
            <a:r>
              <a:rPr lang="en-US" sz="1800" dirty="0">
                <a:solidFill>
                  <a:schemeClr val="accent6"/>
                </a:solidFill>
              </a:rPr>
              <a:t> (set prior to program execution start)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value </a:t>
            </a:r>
            <a:r>
              <a:rPr lang="en-US" sz="1800" dirty="0">
                <a:solidFill>
                  <a:srgbClr val="FF0000"/>
                </a:solidFill>
              </a:rPr>
              <a:t>are set at program start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(block scope) variables </a:t>
            </a:r>
            <a:r>
              <a:rPr lang="en-US" sz="1800" dirty="0">
                <a:solidFill>
                  <a:schemeClr val="tx2"/>
                </a:solidFill>
              </a:rPr>
              <a:t>(including function parameter variables)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block scope </a:t>
            </a:r>
            <a:r>
              <a:rPr lang="en-US" sz="1800" dirty="0">
                <a:solidFill>
                  <a:schemeClr val="tx2"/>
                </a:solidFill>
              </a:rPr>
              <a:t>(inside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automatic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have </a:t>
            </a:r>
            <a:r>
              <a:rPr lang="en-US" sz="1800" dirty="0">
                <a:solidFill>
                  <a:srgbClr val="2C895B"/>
                </a:solidFill>
              </a:rPr>
              <a:t>an </a:t>
            </a:r>
            <a:r>
              <a:rPr lang="en-US" sz="1800" b="1" dirty="0">
                <a:solidFill>
                  <a:srgbClr val="2C895B"/>
                </a:solidFill>
              </a:rPr>
              <a:t>undefined</a:t>
            </a:r>
            <a:r>
              <a:rPr lang="en-US" sz="1800" dirty="0">
                <a:solidFill>
                  <a:srgbClr val="2C895B"/>
                </a:solidFill>
              </a:rPr>
              <a:t> initial value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</a:t>
            </a:r>
            <a:r>
              <a:rPr lang="en-US" sz="1800" dirty="0">
                <a:solidFill>
                  <a:srgbClr val="FF0000"/>
                </a:solidFill>
              </a:rPr>
              <a:t>are set each time the block is entered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rgbClr val="FF0000"/>
                </a:solidFill>
              </a:rPr>
              <a:t>become </a:t>
            </a:r>
            <a:r>
              <a:rPr lang="en-US" sz="1800" b="1" dirty="0">
                <a:solidFill>
                  <a:srgbClr val="FF0000"/>
                </a:solidFill>
              </a:rPr>
              <a:t>undefined</a:t>
            </a:r>
            <a:r>
              <a:rPr lang="en-US" sz="1800" dirty="0">
                <a:solidFill>
                  <a:srgbClr val="FF0000"/>
                </a:solidFill>
              </a:rPr>
              <a:t> at block exit</a:t>
            </a:r>
            <a:endParaRPr lang="en-US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have </a:t>
            </a:r>
            <a:r>
              <a:rPr lang="en-US" sz="1800" dirty="0">
                <a:solidFill>
                  <a:srgbClr val="F3753F"/>
                </a:solidFill>
              </a:rPr>
              <a:t>static storage duration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3"/>
                </a:solidFill>
              </a:rPr>
              <a:t>including variables defined with block 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1784982" y="5052941"/>
            <a:ext cx="850963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with static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= 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"local" with static storage duration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x;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"local" with automatic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3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Block scope (local) static storage duration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794381" y="1194660"/>
            <a:ext cx="9643945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= 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//static storage duration,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to 0 at program start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8860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3978" y="4066267"/>
            <a:ext cx="9971255" cy="268056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Large programs </a:t>
            </a:r>
            <a:r>
              <a:rPr lang="en-US" sz="2000" dirty="0">
                <a:solidFill>
                  <a:schemeClr val="accent3"/>
                </a:solidFill>
              </a:rPr>
              <a:t>in one source file </a:t>
            </a:r>
            <a:r>
              <a:rPr lang="en-US" sz="2000" dirty="0">
                <a:solidFill>
                  <a:srgbClr val="0070C0"/>
                </a:solidFill>
              </a:rPr>
              <a:t>can be very </a:t>
            </a:r>
            <a:r>
              <a:rPr lang="en-US" sz="2000" dirty="0">
                <a:solidFill>
                  <a:srgbClr val="F37440"/>
                </a:solidFill>
              </a:rPr>
              <a:t>difficult to manage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Consider a program with</a:t>
            </a:r>
            <a:r>
              <a:rPr lang="en-US" sz="2000" dirty="0">
                <a:solidFill>
                  <a:srgbClr val="0070C0"/>
                </a:solidFill>
              </a:rPr>
              <a:t> many millions of lines of code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And there are </a:t>
            </a:r>
            <a:r>
              <a:rPr lang="en-US" sz="2000" dirty="0">
                <a:solidFill>
                  <a:srgbClr val="0070C0"/>
                </a:solidFill>
              </a:rPr>
              <a:t>100's developers </a:t>
            </a:r>
            <a:r>
              <a:rPr lang="en-US" sz="2000" dirty="0">
                <a:solidFill>
                  <a:schemeClr val="tx2"/>
                </a:solidFill>
              </a:rPr>
              <a:t>working on it, changing source parts of the code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program is being rebuilt (compiled/linked) and tested several times a day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dirty="0">
                <a:solidFill>
                  <a:schemeClr val="tx2"/>
                </a:solidFill>
              </a:rPr>
              <a:t>Break a program into </a:t>
            </a:r>
            <a:r>
              <a:rPr lang="en-US" sz="2200" b="1" dirty="0">
                <a:solidFill>
                  <a:schemeClr val="tx2"/>
                </a:solidFill>
              </a:rPr>
              <a:t>individual translation units </a:t>
            </a:r>
            <a:r>
              <a:rPr lang="en-US" sz="2200" dirty="0">
                <a:solidFill>
                  <a:schemeClr val="tx2"/>
                </a:solidFill>
              </a:rPr>
              <a:t>(source files)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Compile them individually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  <a:r>
              <a:rPr lang="en-US" sz="2000" b="1" dirty="0">
                <a:solidFill>
                  <a:schemeClr val="tx2"/>
                </a:solidFill>
              </a:rPr>
              <a:t>then link them together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Only need to recompile those source files that have changed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9848A3-7754-F09B-B12E-591F920252CA}"/>
              </a:ext>
            </a:extLst>
          </p:cNvPr>
          <p:cNvSpPr/>
          <p:nvPr/>
        </p:nvSpPr>
        <p:spPr>
          <a:xfrm>
            <a:off x="726691" y="64917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file1.c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0D8927-77BF-8105-C897-B3AD14233BF2}"/>
              </a:ext>
            </a:extLst>
          </p:cNvPr>
          <p:cNvSpPr/>
          <p:nvPr/>
        </p:nvSpPr>
        <p:spPr>
          <a:xfrm>
            <a:off x="2025311" y="64917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file2.c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16AA9C-E444-78FD-70A3-EF643D3B757E}"/>
              </a:ext>
            </a:extLst>
          </p:cNvPr>
          <p:cNvSpPr/>
          <p:nvPr/>
        </p:nvSpPr>
        <p:spPr>
          <a:xfrm>
            <a:off x="5150584" y="66702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fileN.c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58E671-0010-8671-432F-AAAE3701110C}"/>
              </a:ext>
            </a:extLst>
          </p:cNvPr>
          <p:cNvSpPr/>
          <p:nvPr/>
        </p:nvSpPr>
        <p:spPr>
          <a:xfrm>
            <a:off x="3624437" y="794060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810053-2D20-E2FF-E055-D8F50D67B81D}"/>
              </a:ext>
            </a:extLst>
          </p:cNvPr>
          <p:cNvSpPr/>
          <p:nvPr/>
        </p:nvSpPr>
        <p:spPr>
          <a:xfrm>
            <a:off x="3907772" y="795133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EC783E-3FBE-96D1-C1EF-08419D1F9B09}"/>
              </a:ext>
            </a:extLst>
          </p:cNvPr>
          <p:cNvSpPr/>
          <p:nvPr/>
        </p:nvSpPr>
        <p:spPr>
          <a:xfrm>
            <a:off x="4197547" y="794060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8EF4F0-2078-DE93-7B5C-7D46392B6479}"/>
              </a:ext>
            </a:extLst>
          </p:cNvPr>
          <p:cNvSpPr/>
          <p:nvPr/>
        </p:nvSpPr>
        <p:spPr>
          <a:xfrm>
            <a:off x="726690" y="1463938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file1.o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7C190-71A7-628D-4432-14FB82711D2F}"/>
              </a:ext>
            </a:extLst>
          </p:cNvPr>
          <p:cNvSpPr/>
          <p:nvPr/>
        </p:nvSpPr>
        <p:spPr>
          <a:xfrm>
            <a:off x="2031751" y="1474547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file2.o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7EB0A08-B6D2-4BF5-5681-2DC2D91D9872}"/>
              </a:ext>
            </a:extLst>
          </p:cNvPr>
          <p:cNvSpPr/>
          <p:nvPr/>
        </p:nvSpPr>
        <p:spPr>
          <a:xfrm>
            <a:off x="5150584" y="1483641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fileN.o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BB629B-689F-56A2-4399-C35ABFAC12D5}"/>
              </a:ext>
            </a:extLst>
          </p:cNvPr>
          <p:cNvSpPr/>
          <p:nvPr/>
        </p:nvSpPr>
        <p:spPr>
          <a:xfrm>
            <a:off x="3699564" y="1625310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E0BEB0-56A4-A75A-422C-875FACF4D986}"/>
              </a:ext>
            </a:extLst>
          </p:cNvPr>
          <p:cNvSpPr/>
          <p:nvPr/>
        </p:nvSpPr>
        <p:spPr>
          <a:xfrm>
            <a:off x="3982899" y="1626383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82005-B2C8-D596-BFCA-8BA89F8F4A8F}"/>
              </a:ext>
            </a:extLst>
          </p:cNvPr>
          <p:cNvSpPr/>
          <p:nvPr/>
        </p:nvSpPr>
        <p:spPr>
          <a:xfrm>
            <a:off x="4272674" y="1625310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>
            <a:extLst>
              <a:ext uri="{FF2B5EF4-FFF2-40B4-BE49-F238E27FC236}">
                <a16:creationId xmlns:a16="http://schemas.microsoft.com/office/drawing/2014/main" id="{A609E35A-5941-CE65-948A-D4877CDD6449}"/>
              </a:ext>
            </a:extLst>
          </p:cNvPr>
          <p:cNvSpPr/>
          <p:nvPr/>
        </p:nvSpPr>
        <p:spPr>
          <a:xfrm>
            <a:off x="3230434" y="2643809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00C6A07B-99D1-2160-5992-167F5640CA14}"/>
              </a:ext>
            </a:extLst>
          </p:cNvPr>
          <p:cNvSpPr/>
          <p:nvPr/>
        </p:nvSpPr>
        <p:spPr>
          <a:xfrm>
            <a:off x="3167822" y="2602210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D0DBDA2-E579-EA3B-1253-274CB89A2CA7}"/>
              </a:ext>
            </a:extLst>
          </p:cNvPr>
          <p:cNvSpPr/>
          <p:nvPr/>
        </p:nvSpPr>
        <p:spPr>
          <a:xfrm>
            <a:off x="5081188" y="2546548"/>
            <a:ext cx="1352284" cy="630550"/>
          </a:xfrm>
          <a:prstGeom prst="round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691833-1EAA-B515-99C6-6F515D925841}"/>
              </a:ext>
            </a:extLst>
          </p:cNvPr>
          <p:cNvCxnSpPr>
            <a:stCxn id="10" idx="2"/>
          </p:cNvCxnSpPr>
          <p:nvPr/>
        </p:nvCxnSpPr>
        <p:spPr>
          <a:xfrm flipH="1">
            <a:off x="1225747" y="10548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B5DCAD-9EC5-C8F9-E1A3-46C74A7A54C0}"/>
              </a:ext>
            </a:extLst>
          </p:cNvPr>
          <p:cNvCxnSpPr/>
          <p:nvPr/>
        </p:nvCxnSpPr>
        <p:spPr>
          <a:xfrm flipH="1">
            <a:off x="2560858" y="10744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8E0444-05E7-29A2-0729-9CFD85156D02}"/>
              </a:ext>
            </a:extLst>
          </p:cNvPr>
          <p:cNvCxnSpPr/>
          <p:nvPr/>
        </p:nvCxnSpPr>
        <p:spPr>
          <a:xfrm flipH="1">
            <a:off x="5619589" y="10744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01DCDD-9581-A02C-D099-488E2CD8801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1612" y="1853276"/>
            <a:ext cx="682249" cy="824973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5876B6-5B71-BA1B-76D3-BAFCD2038EF7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254456" y="1875828"/>
            <a:ext cx="1913366" cy="98599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D1E6C-9C82-D226-9810-8853EB4177DB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3611009" y="1866234"/>
            <a:ext cx="2008581" cy="81201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405A83-FA2C-F1E9-DC4B-339B0D044BE3}"/>
              </a:ext>
            </a:extLst>
          </p:cNvPr>
          <p:cNvCxnSpPr>
            <a:cxnSpLocks/>
            <a:stCxn id="25" idx="1"/>
            <a:endCxn id="24" idx="6"/>
          </p:cNvCxnSpPr>
          <p:nvPr/>
        </p:nvCxnSpPr>
        <p:spPr>
          <a:xfrm flipH="1">
            <a:off x="3687048" y="2861823"/>
            <a:ext cx="1394140" cy="0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B80DD5D-EC14-DF11-9657-10D48F1F6951}"/>
              </a:ext>
            </a:extLst>
          </p:cNvPr>
          <p:cNvSpPr/>
          <p:nvPr/>
        </p:nvSpPr>
        <p:spPr>
          <a:xfrm>
            <a:off x="2614140" y="3392337"/>
            <a:ext cx="1671615" cy="60383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executable program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23E29E-AE0F-A8FF-F042-95C13858F71D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3427222" y="3121436"/>
            <a:ext cx="213" cy="291653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4CBC6EF-3DAA-5421-5B45-869E898E2173}"/>
              </a:ext>
            </a:extLst>
          </p:cNvPr>
          <p:cNvGrpSpPr/>
          <p:nvPr/>
        </p:nvGrpSpPr>
        <p:grpSpPr>
          <a:xfrm>
            <a:off x="6276800" y="568349"/>
            <a:ext cx="5516135" cy="1754326"/>
            <a:chOff x="6276800" y="568349"/>
            <a:chExt cx="5516135" cy="17543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1E2C32-C427-06A2-F427-2EF6B48FEFC3}"/>
                </a:ext>
              </a:extLst>
            </p:cNvPr>
            <p:cNvSpPr txBox="1"/>
            <p:nvPr/>
          </p:nvSpPr>
          <p:spPr>
            <a:xfrm>
              <a:off x="7124460" y="568349"/>
              <a:ext cx="4668475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Example:</a:t>
              </a:r>
              <a:r>
                <a:rPr lang="en-US" dirty="0">
                  <a:solidFill>
                    <a:schemeClr val="accent6"/>
                  </a:solidFill>
                </a:rPr>
                <a:t> fixing a bug in a existing program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You fix bug in just </a:t>
              </a:r>
              <a:r>
                <a:rPr lang="en-US" dirty="0" err="1">
                  <a:solidFill>
                    <a:schemeClr val="accent6"/>
                  </a:solidFill>
                </a:rPr>
                <a:t>fileN.c</a:t>
              </a:r>
              <a:endParaRPr lang="en-US" dirty="0">
                <a:solidFill>
                  <a:schemeClr val="accent6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Only need to recompile </a:t>
              </a:r>
              <a:r>
                <a:rPr lang="en-US" dirty="0" err="1">
                  <a:solidFill>
                    <a:schemeClr val="accent6"/>
                  </a:solidFill>
                </a:rPr>
                <a:t>fileN.c</a:t>
              </a:r>
              <a:r>
                <a:rPr lang="en-US" dirty="0">
                  <a:solidFill>
                    <a:schemeClr val="accent6"/>
                  </a:solidFill>
                </a:rPr>
                <a:t> to </a:t>
              </a:r>
              <a:r>
                <a:rPr lang="en-US" dirty="0" err="1">
                  <a:solidFill>
                    <a:schemeClr val="accent6"/>
                  </a:solidFill>
                </a:rPr>
                <a:t>FileN.o</a:t>
              </a:r>
              <a:r>
                <a:rPr lang="en-US" dirty="0">
                  <a:solidFill>
                    <a:schemeClr val="accent6"/>
                  </a:solidFill>
                </a:rPr>
                <a:t> (all the other .o files are fine)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Relink all .o files and libraries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Test the executable</a:t>
              </a:r>
            </a:p>
          </p:txBody>
        </p:sp>
        <p:sp>
          <p:nvSpPr>
            <p:cNvPr id="6" name="Left Arrow 5">
              <a:extLst>
                <a:ext uri="{FF2B5EF4-FFF2-40B4-BE49-F238E27FC236}">
                  <a16:creationId xmlns:a16="http://schemas.microsoft.com/office/drawing/2014/main" id="{998D6C9A-E4AD-5D6B-4980-BA8E99BCCCFE}"/>
                </a:ext>
              </a:extLst>
            </p:cNvPr>
            <p:cNvSpPr/>
            <p:nvPr/>
          </p:nvSpPr>
          <p:spPr>
            <a:xfrm>
              <a:off x="6289290" y="794060"/>
              <a:ext cx="457202" cy="18473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4E8AD046-5AEB-DF57-27F3-D72372C1A0E9}"/>
                </a:ext>
              </a:extLst>
            </p:cNvPr>
            <p:cNvSpPr/>
            <p:nvPr/>
          </p:nvSpPr>
          <p:spPr>
            <a:xfrm>
              <a:off x="6276800" y="1598792"/>
              <a:ext cx="457202" cy="18473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468" y="904762"/>
            <a:ext cx="11422707" cy="54252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Linkage</a:t>
            </a:r>
            <a:r>
              <a:rPr lang="en-US" sz="2000" dirty="0"/>
              <a:t> determines whether an object (like a variable or a function) can be referenced </a:t>
            </a:r>
            <a:r>
              <a:rPr lang="en-US" sz="2000" dirty="0">
                <a:solidFill>
                  <a:srgbClr val="0070C0"/>
                </a:solidFill>
              </a:rPr>
              <a:t>outside the </a:t>
            </a:r>
            <a:r>
              <a:rPr lang="en-US" sz="2000" b="1" dirty="0">
                <a:solidFill>
                  <a:srgbClr val="0070C0"/>
                </a:solidFill>
              </a:rPr>
              <a:t>source file it is defined in</a:t>
            </a:r>
          </a:p>
          <a:p>
            <a:r>
              <a:rPr lang="en-US" sz="2000" dirty="0">
                <a:solidFill>
                  <a:srgbClr val="0070C0"/>
                </a:solidFill>
              </a:rPr>
              <a:t>External Linkage: </a:t>
            </a:r>
            <a:r>
              <a:rPr lang="en-US" sz="2000" dirty="0"/>
              <a:t>function and variables with external linkage </a:t>
            </a:r>
            <a:r>
              <a:rPr lang="en-US" sz="2000" b="1" dirty="0"/>
              <a:t>can be referenced anywhere in the entire program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Global variables </a:t>
            </a:r>
            <a:r>
              <a:rPr lang="en-US" sz="2000" dirty="0">
                <a:solidFill>
                  <a:srgbClr val="2C895B"/>
                </a:solidFill>
              </a:rPr>
              <a:t>and </a:t>
            </a:r>
            <a:r>
              <a:rPr lang="en-US" sz="2000" b="1" dirty="0">
                <a:solidFill>
                  <a:srgbClr val="2C895B"/>
                </a:solidFill>
              </a:rPr>
              <a:t>all functions </a:t>
            </a:r>
            <a:r>
              <a:rPr lang="en-US" sz="2000" dirty="0">
                <a:solidFill>
                  <a:srgbClr val="2C895B"/>
                </a:solidFill>
              </a:rPr>
              <a:t>have external linkage by </a:t>
            </a:r>
            <a:r>
              <a:rPr lang="en-US" sz="2000" b="1" dirty="0">
                <a:solidFill>
                  <a:srgbClr val="2C895B"/>
                </a:solidFill>
              </a:rPr>
              <a:t>default 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Unless explicitly declared, </a:t>
            </a:r>
            <a:r>
              <a:rPr lang="en-US" sz="2000" dirty="0">
                <a:solidFill>
                  <a:srgbClr val="2C895B"/>
                </a:solidFill>
              </a:rPr>
              <a:t>the</a:t>
            </a:r>
            <a:r>
              <a:rPr lang="en-US" sz="2000" b="1" dirty="0">
                <a:solidFill>
                  <a:srgbClr val="2C895B"/>
                </a:solidFill>
              </a:rPr>
              <a:t> default type </a:t>
            </a:r>
            <a:r>
              <a:rPr lang="en-US" sz="2000" dirty="0">
                <a:solidFill>
                  <a:srgbClr val="2C895B"/>
                </a:solidFill>
              </a:rPr>
              <a:t>is</a:t>
            </a:r>
            <a:r>
              <a:rPr lang="en-US" sz="2000" b="1" dirty="0">
                <a:solidFill>
                  <a:srgbClr val="2C895B"/>
                </a:solidFill>
              </a:rPr>
              <a:t> int </a:t>
            </a:r>
            <a:r>
              <a:rPr lang="en-US" sz="2000" dirty="0">
                <a:solidFill>
                  <a:srgbClr val="2C895B"/>
                </a:solidFill>
              </a:rPr>
              <a:t>for</a:t>
            </a:r>
            <a:r>
              <a:rPr lang="en-US" sz="2000" b="1" dirty="0">
                <a:solidFill>
                  <a:srgbClr val="2C895B"/>
                </a:solidFill>
              </a:rPr>
              <a:t> both functions </a:t>
            </a:r>
            <a:r>
              <a:rPr lang="en-US" sz="2000" dirty="0">
                <a:solidFill>
                  <a:srgbClr val="2C895B"/>
                </a:solidFill>
              </a:rPr>
              <a:t>and</a:t>
            </a:r>
            <a:r>
              <a:rPr lang="en-US" sz="2000" b="1" dirty="0">
                <a:solidFill>
                  <a:srgbClr val="2C895B"/>
                </a:solidFill>
              </a:rPr>
              <a:t> global variables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However</a:t>
            </a:r>
            <a:r>
              <a:rPr lang="en-US" sz="2000" dirty="0">
                <a:solidFill>
                  <a:schemeClr val="tx2"/>
                </a:solidFill>
              </a:rPr>
              <a:t>, the compiler must know the correct types before the use of a function or a variable, so it is able to generate the correct code</a:t>
            </a:r>
          </a:p>
          <a:p>
            <a:pPr lvl="2"/>
            <a:r>
              <a:rPr lang="en-US" sz="1800" b="1" dirty="0">
                <a:solidFill>
                  <a:schemeClr val="tx2"/>
                </a:solidFill>
              </a:rPr>
              <a:t>NEVER DEPEND implicit default typing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Use </a:t>
            </a:r>
            <a:r>
              <a:rPr lang="en-US" sz="2000" b="1" dirty="0">
                <a:solidFill>
                  <a:schemeClr val="tx2"/>
                </a:solidFill>
              </a:rPr>
              <a:t>function prototypes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b="1" dirty="0">
                <a:solidFill>
                  <a:schemeClr val="tx2"/>
                </a:solidFill>
              </a:rPr>
              <a:t>declare functions </a:t>
            </a:r>
            <a:r>
              <a:rPr lang="en-US" sz="2000" dirty="0">
                <a:solidFill>
                  <a:schemeClr val="tx2"/>
                </a:solidFill>
              </a:rPr>
              <a:t>before use</a:t>
            </a:r>
            <a:endParaRPr lang="en-US" sz="2000" b="1" dirty="0">
              <a:solidFill>
                <a:srgbClr val="2C895B"/>
              </a:solidFill>
            </a:endParaRP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Use the keyword </a:t>
            </a:r>
            <a:r>
              <a:rPr lang="en-US" sz="2000" b="1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000" dirty="0">
                <a:cs typeface="Consolas" panose="020B0609020204030204" pitchFamily="49" charset="0"/>
              </a:rPr>
              <a:t> to "extend the visibility", </a:t>
            </a:r>
            <a:r>
              <a:rPr lang="en-US" sz="2000" dirty="0">
                <a:solidFill>
                  <a:srgbClr val="FF0000"/>
                </a:solidFill>
                <a:cs typeface="Consolas" panose="020B0609020204030204" pitchFamily="49" charset="0"/>
              </a:rPr>
              <a:t>e.g., declare</a:t>
            </a:r>
            <a:r>
              <a:rPr lang="en-US" sz="2000" dirty="0">
                <a:cs typeface="Consolas" panose="020B0609020204030204" pitchFamily="49" charset="0"/>
              </a:rPr>
              <a:t> a global variable before use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4E8E6-A1BF-1F74-1CE7-2093F14541C2}"/>
              </a:ext>
            </a:extLst>
          </p:cNvPr>
          <p:cNvSpPr txBox="1"/>
          <p:nvPr/>
        </p:nvSpPr>
        <p:spPr>
          <a:xfrm>
            <a:off x="3330531" y="5199996"/>
            <a:ext cx="446762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example here is at file scope</a:t>
            </a:r>
          </a:p>
          <a:p>
            <a:r>
              <a:rPr lang="en-US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x;   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declaration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dirty="0">
                <a:solidFill>
                  <a:srgbClr val="00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definition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7" grpId="0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8888" y="1323324"/>
            <a:ext cx="11013157" cy="4317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Internal Linkage (private)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2C895B"/>
                </a:solidFill>
              </a:rPr>
              <a:t>function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2C895B"/>
                </a:solidFill>
              </a:rPr>
              <a:t>global variables </a:t>
            </a:r>
            <a:r>
              <a:rPr lang="en-US" sz="2000" dirty="0"/>
              <a:t>with </a:t>
            </a:r>
            <a:r>
              <a:rPr lang="en-US" sz="2000" dirty="0">
                <a:solidFill>
                  <a:srgbClr val="2C895B"/>
                </a:solidFill>
              </a:rPr>
              <a:t>internal linkage </a:t>
            </a:r>
            <a:r>
              <a:rPr lang="en-US" sz="2000" dirty="0"/>
              <a:t>can </a:t>
            </a:r>
            <a:r>
              <a:rPr lang="en-US" sz="2000" b="1" dirty="0"/>
              <a:t>only be referenced </a:t>
            </a:r>
            <a:r>
              <a:rPr lang="en-US" sz="2000" dirty="0"/>
              <a:t>in the </a:t>
            </a:r>
            <a:r>
              <a:rPr lang="en-US" sz="2000" b="1" dirty="0"/>
              <a:t>same source file</a:t>
            </a:r>
          </a:p>
          <a:p>
            <a:pPr lvl="1"/>
            <a:r>
              <a:rPr lang="en-US" sz="2000" dirty="0"/>
              <a:t>Global variables and functions can be </a:t>
            </a:r>
            <a:r>
              <a:rPr lang="en-US" sz="2000" dirty="0">
                <a:solidFill>
                  <a:schemeClr val="accent1"/>
                </a:solidFill>
              </a:rPr>
              <a:t>changed to internal linkage</a:t>
            </a:r>
            <a:r>
              <a:rPr lang="en-US" sz="2000" dirty="0"/>
              <a:t> by using the keyword </a:t>
            </a:r>
            <a:r>
              <a:rPr lang="en-US" sz="2000" b="1" dirty="0">
                <a:solidFill>
                  <a:srgbClr val="FF0000"/>
                </a:solidFill>
              </a:rPr>
              <a:t>static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in front of the definition </a:t>
            </a:r>
            <a:r>
              <a:rPr lang="en-US" sz="2000" dirty="0">
                <a:solidFill>
                  <a:srgbClr val="FF0000"/>
                </a:solidFill>
              </a:rPr>
              <a:t>(confusingly another use of the word static)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Use of the keyword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2000" dirty="0">
                <a:cs typeface="Consolas" panose="020B0609020204030204" pitchFamily="49" charset="0"/>
              </a:rPr>
              <a:t> in front of a </a:t>
            </a:r>
            <a:r>
              <a:rPr lang="en-US" sz="2000" b="1" dirty="0">
                <a:solidFill>
                  <a:srgbClr val="7030A0"/>
                </a:solidFill>
                <a:cs typeface="Consolas" panose="020B0609020204030204" pitchFamily="49" charset="0"/>
              </a:rPr>
              <a:t>global variable definition </a:t>
            </a:r>
            <a:r>
              <a:rPr lang="en-US" sz="2000" dirty="0">
                <a:cs typeface="Consolas" panose="020B0609020204030204" pitchFamily="49" charset="0"/>
              </a:rPr>
              <a:t>or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function definition </a:t>
            </a:r>
            <a:r>
              <a:rPr lang="en-US" sz="2000" dirty="0">
                <a:cs typeface="Consolas" panose="020B0609020204030204" pitchFamily="49" charset="0"/>
              </a:rPr>
              <a:t>changes it to </a:t>
            </a:r>
            <a:r>
              <a:rPr lang="en-US" sz="2000" dirty="0">
                <a:solidFill>
                  <a:srgbClr val="2C895B"/>
                </a:solidFill>
                <a:cs typeface="Consolas" panose="020B0609020204030204" pitchFamily="49" charset="0"/>
              </a:rPr>
              <a:t>internal linkage </a:t>
            </a:r>
            <a:r>
              <a:rPr lang="en-US" sz="2000" dirty="0">
                <a:cs typeface="Consolas" panose="020B0609020204030204" pitchFamily="49" charset="0"/>
              </a:rPr>
              <a:t>and effectively makes it </a:t>
            </a:r>
            <a:r>
              <a:rPr lang="en-US" sz="2000" dirty="0">
                <a:solidFill>
                  <a:srgbClr val="F37440"/>
                </a:solidFill>
                <a:cs typeface="Consolas" panose="020B0609020204030204" pitchFamily="49" charset="0"/>
              </a:rPr>
              <a:t>private to the file they are defined in (It cannot be referenced by another file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Function definitions in different files (translation units) </a:t>
            </a:r>
            <a:r>
              <a:rPr lang="en-US" sz="2000" dirty="0">
                <a:cs typeface="Consolas" panose="020B0609020204030204" pitchFamily="49" charset="0"/>
              </a:rPr>
              <a:t>can re-use the same name if </a:t>
            </a:r>
            <a:r>
              <a:rPr lang="en-US" sz="2000" dirty="0">
                <a:solidFill>
                  <a:schemeClr val="accent3"/>
                </a:solidFill>
                <a:cs typeface="Consolas" panose="020B0609020204030204" pitchFamily="49" charset="0"/>
              </a:rPr>
              <a:t>at most one has </a:t>
            </a:r>
            <a:r>
              <a:rPr lang="en-US" sz="2000" b="1" dirty="0">
                <a:solidFill>
                  <a:schemeClr val="accent3"/>
                </a:solidFill>
                <a:cs typeface="Consolas" panose="020B0609020204030204" pitchFamily="49" charset="0"/>
              </a:rPr>
              <a:t>external</a:t>
            </a:r>
            <a:r>
              <a:rPr lang="en-US" sz="2000" dirty="0">
                <a:solidFill>
                  <a:schemeClr val="accent3"/>
                </a:solidFill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3"/>
                </a:solidFill>
                <a:cs typeface="Consolas" panose="020B0609020204030204" pitchFamily="49" charset="0"/>
              </a:rPr>
              <a:t>linkage (all others must be internal linkage)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No Linkage: </a:t>
            </a:r>
            <a:r>
              <a:rPr lang="en-US" sz="2000" dirty="0">
                <a:solidFill>
                  <a:srgbClr val="2C895B"/>
                </a:solidFill>
              </a:rPr>
              <a:t>function parameters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rgbClr val="2C895B"/>
                </a:solidFill>
              </a:rPr>
              <a:t>variables defined inside a block </a:t>
            </a:r>
            <a:r>
              <a:rPr lang="en-US" sz="2000" dirty="0">
                <a:solidFill>
                  <a:schemeClr val="tx2"/>
                </a:solidFill>
              </a:rPr>
              <a:t>(including a functions body)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Remember</a:t>
            </a:r>
            <a:r>
              <a:rPr lang="en-US" sz="1800" dirty="0">
                <a:solidFill>
                  <a:schemeClr val="tx2"/>
                </a:solidFill>
              </a:rPr>
              <a:t>: the keyword </a:t>
            </a:r>
            <a:r>
              <a:rPr lang="en-US" sz="1800" dirty="0">
                <a:solidFill>
                  <a:schemeClr val="accent1"/>
                </a:solidFill>
              </a:rPr>
              <a:t>static</a:t>
            </a:r>
            <a:r>
              <a:rPr lang="en-US" sz="1800" dirty="0">
                <a:solidFill>
                  <a:schemeClr val="tx2"/>
                </a:solidFill>
              </a:rPr>
              <a:t> in front of a </a:t>
            </a:r>
            <a:r>
              <a:rPr lang="en-US" sz="1800" b="1" dirty="0">
                <a:solidFill>
                  <a:schemeClr val="tx2"/>
                </a:solidFill>
              </a:rPr>
              <a:t>block scope variable </a:t>
            </a:r>
            <a:r>
              <a:rPr lang="en-US" sz="1800" dirty="0">
                <a:solidFill>
                  <a:schemeClr val="tx2"/>
                </a:solidFill>
              </a:rPr>
              <a:t>changes the variable to </a:t>
            </a:r>
            <a:r>
              <a:rPr lang="en-US" sz="1800" b="1" dirty="0">
                <a:solidFill>
                  <a:schemeClr val="tx2"/>
                </a:solidFill>
              </a:rPr>
              <a:t>static storage duration </a:t>
            </a:r>
            <a:r>
              <a:rPr lang="en-US" sz="1800" dirty="0">
                <a:solidFill>
                  <a:schemeClr val="tx2"/>
                </a:solidFill>
              </a:rPr>
              <a:t>(it does not change the linkage)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201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</p:spPr>
        <p:txBody>
          <a:bodyPr/>
          <a:lstStyle/>
          <a:p>
            <a:r>
              <a:rPr lang="en-US" dirty="0"/>
              <a:t>Linkage Examples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1039227" y="1653259"/>
            <a:ext cx="10113545" cy="3800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 restricted to this file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has external linkage; x has no linkage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y;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 restricted to this file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CSE30 </a:t>
            </a:r>
            <a:r>
              <a:rPr lang="en-US" dirty="0"/>
              <a:t>Class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74170" y="582729"/>
            <a:ext cx="8938510" cy="61605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Section B Lecture Slides: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/cse30-sp24/Muller-Slides</a:t>
            </a:r>
          </a:p>
          <a:p>
            <a:pPr lvl="1"/>
            <a:r>
              <a:rPr lang="en-US" sz="1800" dirty="0"/>
              <a:t>Located on class </a:t>
            </a:r>
            <a:r>
              <a:rPr lang="en-US" sz="1800" dirty="0" err="1"/>
              <a:t>github</a:t>
            </a:r>
            <a:r>
              <a:rPr lang="en-US" sz="1800" dirty="0"/>
              <a:t> in both </a:t>
            </a:r>
            <a:r>
              <a:rPr lang="en-US" sz="1800" dirty="0">
                <a:solidFill>
                  <a:srgbClr val="2C895B"/>
                </a:solidFill>
              </a:rPr>
              <a:t>pptx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70C0"/>
                </a:solidFill>
              </a:rPr>
              <a:t>pdf</a:t>
            </a:r>
            <a:r>
              <a:rPr lang="en-US" sz="1800" dirty="0"/>
              <a:t> format</a:t>
            </a:r>
            <a:endParaRPr lang="en-US" sz="1800" b="1" dirty="0">
              <a:solidFill>
                <a:srgbClr val="F3753F"/>
              </a:solidFill>
            </a:endParaRPr>
          </a:p>
          <a:p>
            <a:pPr lvl="1"/>
            <a:r>
              <a:rPr lang="en-US" sz="1800" dirty="0"/>
              <a:t>Slides </a:t>
            </a:r>
            <a:r>
              <a:rPr lang="en-US" sz="1800" b="1" dirty="0">
                <a:solidFill>
                  <a:srgbClr val="0070C0"/>
                </a:solidFill>
              </a:rPr>
              <a:t>are updated constantly </a:t>
            </a:r>
            <a:r>
              <a:rPr lang="en-US" sz="1800" dirty="0"/>
              <a:t>to correct errors and to improve content 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Version is at the upper left on the title slide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</a:rPr>
              <a:t>Always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check</a:t>
            </a:r>
            <a:r>
              <a:rPr lang="en-US" sz="1800" dirty="0">
                <a:solidFill>
                  <a:srgbClr val="2C895B"/>
                </a:solidFill>
              </a:rPr>
              <a:t> you have the current version the morning before lecture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Class </a:t>
            </a:r>
            <a:r>
              <a:rPr lang="en-US" sz="1800" b="1" dirty="0" err="1">
                <a:solidFill>
                  <a:schemeClr val="accent1"/>
                </a:solidFill>
              </a:rPr>
              <a:t>github</a:t>
            </a:r>
            <a:r>
              <a:rPr lang="en-US" sz="1800" b="1" dirty="0">
                <a:solidFill>
                  <a:schemeClr val="accent1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/cse30-sp24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Piazza</a:t>
            </a:r>
            <a:r>
              <a:rPr lang="en-US" sz="1800" b="1" dirty="0">
                <a:solidFill>
                  <a:srgbClr val="2C895B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piazza.com</a:t>
            </a:r>
            <a:r>
              <a:rPr lang="en-US" sz="1800" dirty="0">
                <a:solidFill>
                  <a:srgbClr val="7030A0"/>
                </a:solidFill>
              </a:rPr>
              <a:t>/</a:t>
            </a:r>
            <a:r>
              <a:rPr lang="en-US" sz="1800" dirty="0" err="1">
                <a:solidFill>
                  <a:srgbClr val="7030A0"/>
                </a:solidFill>
              </a:rPr>
              <a:t>ucsd</a:t>
            </a:r>
            <a:r>
              <a:rPr lang="en-US" sz="1800" dirty="0">
                <a:solidFill>
                  <a:srgbClr val="7030A0"/>
                </a:solidFill>
              </a:rPr>
              <a:t>/spring2024/cse30_sp24_a0/home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First Place to go to </a:t>
            </a:r>
            <a:r>
              <a:rPr lang="en-US" sz="1800" dirty="0">
                <a:solidFill>
                  <a:schemeClr val="accent6"/>
                </a:solidFill>
              </a:rPr>
              <a:t>for</a:t>
            </a:r>
            <a:r>
              <a:rPr lang="en-US" sz="1800" b="1" dirty="0">
                <a:solidFill>
                  <a:srgbClr val="2C895B"/>
                </a:solidFill>
              </a:rPr>
              <a:t> Q/A </a:t>
            </a:r>
            <a:r>
              <a:rPr lang="en-US" sz="1800" dirty="0">
                <a:solidFill>
                  <a:schemeClr val="accent6"/>
                </a:solidFill>
              </a:rPr>
              <a:t>and</a:t>
            </a:r>
            <a:r>
              <a:rPr lang="en-US" sz="1800" b="1" dirty="0">
                <a:solidFill>
                  <a:srgbClr val="2C895B"/>
                </a:solidFill>
              </a:rPr>
              <a:t> important announcements 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Public piazza posts are for: </a:t>
            </a:r>
            <a:r>
              <a:rPr lang="en-US" sz="1800" dirty="0">
                <a:solidFill>
                  <a:schemeClr val="tx2"/>
                </a:solidFill>
              </a:rPr>
              <a:t>general questions on PA's and lectures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Do not post publicly </a:t>
            </a:r>
            <a:r>
              <a:rPr lang="en-US" sz="1800" dirty="0">
                <a:solidFill>
                  <a:schemeClr val="accent6"/>
                </a:solidFill>
              </a:rPr>
              <a:t>any parts of an assignment, quiz or exam solution</a:t>
            </a:r>
          </a:p>
          <a:p>
            <a:pPr lvl="1"/>
            <a:r>
              <a:rPr lang="en-US" sz="1800" b="1" dirty="0">
                <a:solidFill>
                  <a:srgbClr val="00B050"/>
                </a:solidFill>
              </a:rPr>
              <a:t>Private posts are for: </a:t>
            </a:r>
            <a:r>
              <a:rPr lang="en-US" sz="1800" dirty="0">
                <a:solidFill>
                  <a:schemeClr val="accent6"/>
                </a:solidFill>
              </a:rPr>
              <a:t>specific situation relating to just you or you are not sure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Tutor Lab hour schedule: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autograder.ucsd.edu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For getting help from the tutors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Canvas</a:t>
            </a:r>
            <a:r>
              <a:rPr lang="en-US" sz="1800" dirty="0">
                <a:solidFill>
                  <a:srgbClr val="2C895B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canvas.ucsd.edu</a:t>
            </a:r>
            <a:r>
              <a:rPr lang="en-US" sz="1800" dirty="0">
                <a:solidFill>
                  <a:srgbClr val="7030A0"/>
                </a:solidFill>
              </a:rPr>
              <a:t>/courses/54650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Links to quizzes, textbooks, programming assignments, exams</a:t>
            </a:r>
            <a:endParaRPr lang="en-US" sz="1800" b="1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0070C0"/>
                </a:solidFill>
              </a:rPr>
              <a:t>Gradescope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www.gradescope.com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Quizzes and Submitting programming assignments </a:t>
            </a:r>
          </a:p>
          <a:p>
            <a:pPr lvl="1"/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378061"/>
          </a:xfrm>
        </p:spPr>
        <p:txBody>
          <a:bodyPr/>
          <a:lstStyle/>
          <a:p>
            <a:r>
              <a:rPr lang="en-US" dirty="0"/>
              <a:t>Creating Public Interface files (header files)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4941" y="3876260"/>
            <a:ext cx="6123990" cy="2685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contains any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public preprocessor macros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function prototypes </a:t>
            </a:r>
            <a:r>
              <a:rPr lang="en-US" sz="1800" dirty="0">
                <a:solidFill>
                  <a:srgbClr val="0070C0"/>
                </a:solidFill>
              </a:rPr>
              <a:t>for the functions </a:t>
            </a:r>
            <a:r>
              <a:rPr lang="en-US" sz="1800" dirty="0"/>
              <a:t>defined in the source file,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2C895B"/>
                </a:solidFill>
              </a:rPr>
              <a:t>that you want visible (exported) </a:t>
            </a:r>
            <a:r>
              <a:rPr lang="en-US" sz="1800" dirty="0"/>
              <a:t>for use (called) by </a:t>
            </a:r>
            <a:r>
              <a:rPr lang="en-US" sz="1800" dirty="0">
                <a:solidFill>
                  <a:srgbClr val="7030A0"/>
                </a:solidFill>
              </a:rPr>
              <a:t>functions defined in </a:t>
            </a:r>
            <a:r>
              <a:rPr lang="en-US" sz="1800" b="1" dirty="0">
                <a:solidFill>
                  <a:srgbClr val="7030A0"/>
                </a:solidFill>
              </a:rPr>
              <a:t>other source files</a:t>
            </a:r>
          </a:p>
          <a:p>
            <a:pPr lvl="1"/>
            <a:r>
              <a:rPr lang="en-US" sz="1800" i="1" dirty="0">
                <a:solidFill>
                  <a:schemeClr val="accent3"/>
                </a:solidFill>
              </a:rPr>
              <a:t>global variable declarations (external linkage)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Do not put any </a:t>
            </a:r>
            <a:r>
              <a:rPr lang="en-US" sz="1800" i="1" u="sng" dirty="0">
                <a:solidFill>
                  <a:srgbClr val="FF0000"/>
                </a:solidFill>
              </a:rPr>
              <a:t>definition statements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in a header file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8403190" y="2242816"/>
            <a:ext cx="3288080" cy="738924"/>
            <a:chOff x="1983300" y="4272872"/>
            <a:chExt cx="3288080" cy="7389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1983300" y="4642464"/>
              <a:ext cx="3288080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the definitions of functions etc.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799916" y="42728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file.c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8331944" y="964717"/>
            <a:ext cx="3518912" cy="945250"/>
            <a:chOff x="2065562" y="3011294"/>
            <a:chExt cx="3518912" cy="9452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351891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exported information 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how to use functions etc. in </a:t>
              </a:r>
              <a:r>
                <a:rPr lang="en-US" dirty="0" err="1">
                  <a:solidFill>
                    <a:schemeClr val="accent2"/>
                  </a:solidFill>
                </a:rPr>
                <a:t>file.h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3347318" y="3011294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file.h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867657" y="1407074"/>
            <a:ext cx="1464287" cy="1574666"/>
            <a:chOff x="601275" y="3444521"/>
            <a:chExt cx="1464287" cy="15746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842150" y="464985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7368D2-E118-2697-178F-446C26F0961D}"/>
              </a:ext>
            </a:extLst>
          </p:cNvPr>
          <p:cNvSpPr txBox="1">
            <a:spLocks/>
          </p:cNvSpPr>
          <p:nvPr/>
        </p:nvSpPr>
        <p:spPr>
          <a:xfrm>
            <a:off x="370788" y="678072"/>
            <a:ext cx="6425623" cy="30608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To enable a </a:t>
            </a:r>
            <a:r>
              <a:rPr lang="en-US" sz="1800" b="1" dirty="0"/>
              <a:t>source file </a:t>
            </a:r>
            <a:r>
              <a:rPr lang="en-US" sz="1800" dirty="0"/>
              <a:t>to </a:t>
            </a:r>
            <a:r>
              <a:rPr lang="en-US" sz="1800" b="1" dirty="0">
                <a:solidFill>
                  <a:schemeClr val="accent1"/>
                </a:solidFill>
              </a:rPr>
              <a:t>use any of the </a:t>
            </a:r>
            <a:r>
              <a:rPr lang="en-US" sz="1800" b="1" dirty="0"/>
              <a:t>functions, global variables</a:t>
            </a:r>
            <a:r>
              <a:rPr lang="en-US" sz="1800" dirty="0"/>
              <a:t>, and </a:t>
            </a:r>
            <a:r>
              <a:rPr lang="en-US" sz="1800" b="1" dirty="0"/>
              <a:t>MACROS</a:t>
            </a:r>
            <a:r>
              <a:rPr lang="en-US" sz="1800" dirty="0"/>
              <a:t> defined in another file (separate translation unit) </a:t>
            </a:r>
          </a:p>
          <a:p>
            <a:pPr lvl="1"/>
            <a:r>
              <a:rPr lang="en-US" sz="1800" dirty="0"/>
              <a:t>You must create a file that exports all permitted accesses so the compiler can generate the correct code</a:t>
            </a:r>
          </a:p>
          <a:p>
            <a:r>
              <a:rPr lang="en-US" sz="1800" b="1" dirty="0"/>
              <a:t>Convention: </a:t>
            </a:r>
            <a:r>
              <a:rPr lang="en-US" sz="1800" dirty="0"/>
              <a:t>For each source file,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, the </a:t>
            </a:r>
            <a:r>
              <a:rPr lang="en-US" sz="1800" b="1" dirty="0">
                <a:solidFill>
                  <a:srgbClr val="F3753F"/>
                </a:solidFill>
              </a:rPr>
              <a:t>public interface file </a:t>
            </a:r>
            <a:r>
              <a:rPr lang="en-US" sz="1800" dirty="0"/>
              <a:t>is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If a file has no external interfaces, then it does not need a .h file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D4B674-661C-619C-F0AD-C1B6928C1E76}"/>
              </a:ext>
            </a:extLst>
          </p:cNvPr>
          <p:cNvSpPr txBox="1">
            <a:spLocks/>
          </p:cNvSpPr>
          <p:nvPr/>
        </p:nvSpPr>
        <p:spPr>
          <a:xfrm>
            <a:off x="6744192" y="3865012"/>
            <a:ext cx="5333627" cy="2028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contains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 function and global variable definitions (internal and external linkage)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Any private preprocessor macros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Any private (internal linkage) function prototypes 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10" grpId="0" uiExpand="1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" y="157830"/>
            <a:ext cx="10515600" cy="378061"/>
          </a:xfrm>
        </p:spPr>
        <p:txBody>
          <a:bodyPr/>
          <a:lstStyle/>
          <a:p>
            <a:r>
              <a:rPr lang="en-US" dirty="0"/>
              <a:t>Creating Public Interface files (header files)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1B8FB9-F4C9-475F-5FF8-03F4049E4A8C}"/>
              </a:ext>
            </a:extLst>
          </p:cNvPr>
          <p:cNvSpPr/>
          <p:nvPr/>
        </p:nvSpPr>
        <p:spPr bwMode="auto">
          <a:xfrm>
            <a:off x="6791650" y="535891"/>
            <a:ext cx="5286169" cy="609917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endParaRPr lang="en-US" sz="16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6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P(char ); 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above: private function prototype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global;	     // initial value is 0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private = 1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private global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x, int 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z)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DF88A3E-3F26-DF8E-CA8D-AA297191C485}"/>
              </a:ext>
            </a:extLst>
          </p:cNvPr>
          <p:cNvSpPr/>
          <p:nvPr/>
        </p:nvSpPr>
        <p:spPr bwMode="auto">
          <a:xfrm>
            <a:off x="3943375" y="2852022"/>
            <a:ext cx="2597994" cy="3478032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FILE_H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FILE_H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int global;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A(int);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B(int, int);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9AAA955-B60A-432D-F9B7-1EF29C7AA4A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26469" y="662562"/>
            <a:ext cx="4914900" cy="12642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Always #include your own declaration files BEFORE any definitions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compiler will then check </a:t>
            </a:r>
            <a:r>
              <a:rPr lang="en-US" sz="1800" dirty="0"/>
              <a:t>that the </a:t>
            </a:r>
            <a:r>
              <a:rPr lang="en-US" sz="1800" dirty="0">
                <a:solidFill>
                  <a:schemeClr val="accent3"/>
                </a:solidFill>
              </a:rPr>
              <a:t>definition and declarations </a:t>
            </a:r>
            <a:r>
              <a:rPr lang="en-US" sz="18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CBACA30-206C-E6EC-9880-0418BF0ED17E}"/>
              </a:ext>
            </a:extLst>
          </p:cNvPr>
          <p:cNvSpPr/>
          <p:nvPr/>
        </p:nvSpPr>
        <p:spPr>
          <a:xfrm>
            <a:off x="6541369" y="1091768"/>
            <a:ext cx="350521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A2E6E-430E-FD34-5120-719F9C97DBF4}"/>
              </a:ext>
            </a:extLst>
          </p:cNvPr>
          <p:cNvSpPr txBox="1"/>
          <p:nvPr/>
        </p:nvSpPr>
        <p:spPr>
          <a:xfrm>
            <a:off x="3900659" y="248269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for </a:t>
            </a:r>
            <a:r>
              <a:rPr lang="en-US" dirty="0" err="1"/>
              <a:t>file.c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F8D469-0EF6-36B6-BC77-B5F575647CE7}"/>
              </a:ext>
            </a:extLst>
          </p:cNvPr>
          <p:cNvGrpSpPr/>
          <p:nvPr/>
        </p:nvGrpSpPr>
        <p:grpSpPr>
          <a:xfrm>
            <a:off x="258145" y="2711887"/>
            <a:ext cx="2811668" cy="3121050"/>
            <a:chOff x="258145" y="2711887"/>
            <a:chExt cx="2811668" cy="312105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D1D3588-9A64-0E37-B2CB-822C5E985F15}"/>
                </a:ext>
              </a:extLst>
            </p:cNvPr>
            <p:cNvSpPr/>
            <p:nvPr/>
          </p:nvSpPr>
          <p:spPr bwMode="auto">
            <a:xfrm>
              <a:off x="258145" y="3081219"/>
              <a:ext cx="2736648" cy="2751718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sz="1600" i="1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myprog.c</a:t>
              </a:r>
              <a:endPara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stdlib.h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stdio.h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1600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file.h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endPara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code not shown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main(void)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body not shown</a:t>
              </a:r>
              <a:endPara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E46D5-13A5-E77C-05B8-2CA66FC7ADA1}"/>
                </a:ext>
              </a:extLst>
            </p:cNvPr>
            <p:cNvSpPr txBox="1"/>
            <p:nvPr/>
          </p:nvSpPr>
          <p:spPr>
            <a:xfrm>
              <a:off x="333166" y="271188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using the public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9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uiExpand="1" build="p" animBg="1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compile each .c file independently to a .o object file this requires you use the –c flag to </a:t>
            </a:r>
            <a:r>
              <a:rPr lang="en-US" sz="1800" dirty="0" err="1"/>
              <a:t>gcc</a:t>
            </a:r>
            <a:r>
              <a:rPr lang="en-US" sz="1800" dirty="0"/>
              <a:t> to only compile and assemble and NOT to call the liner yet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–c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18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file.o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–c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18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myprog.o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link</a:t>
            </a:r>
            <a:r>
              <a:rPr lang="en-US" sz="1800" dirty="0"/>
              <a:t> all the .o objects files and libraries (aggregation of multiple .o files)  to produce an executable file  (</a:t>
            </a:r>
            <a:r>
              <a:rPr lang="en-US" sz="1800" dirty="0" err="1"/>
              <a:t>gcc</a:t>
            </a:r>
            <a:r>
              <a:rPr lang="en-US" sz="1800" dirty="0"/>
              <a:t> calls </a:t>
            </a:r>
            <a:r>
              <a:rPr lang="en-US" sz="1800" dirty="0" err="1"/>
              <a:t>ld</a:t>
            </a:r>
            <a:r>
              <a:rPr lang="en-US" sz="1800" dirty="0"/>
              <a:t>, the linker</a:t>
            </a:r>
          </a:p>
          <a:p>
            <a:pPr lvl="1"/>
            <a:r>
              <a:rPr lang="en-US" sz="1600" dirty="0"/>
              <a:t>The .o's in the libraries are automatically linked in as needed to produce an executable file 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myprog.o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file.o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file.h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file.c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file.o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003445" cy="478519"/>
          </a:xfrm>
        </p:spPr>
        <p:txBody>
          <a:bodyPr/>
          <a:lstStyle/>
          <a:p>
            <a:r>
              <a:rPr lang="en-US" dirty="0"/>
              <a:t>PA3: Programming a Deterministic Finite Automaton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3EC2D-A2AD-2A28-9A10-7ACAE5FB22D0}"/>
              </a:ext>
            </a:extLst>
          </p:cNvPr>
          <p:cNvGrpSpPr/>
          <p:nvPr/>
        </p:nvGrpSpPr>
        <p:grpSpPr>
          <a:xfrm>
            <a:off x="2536087" y="4234635"/>
            <a:ext cx="5316252" cy="2384809"/>
            <a:chOff x="2536087" y="4234635"/>
            <a:chExt cx="5316252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3050261" y="5401880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5024853" y="5403663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6998230" y="5409497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5693197" y="4898572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6166988" y="544922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2053" y="5805391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3234949" y="4994986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2536087" y="4660317"/>
              <a:ext cx="1763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other / output(other)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4086998" y="5465256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3904370" y="5805391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04" y="5806903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4290991" y="495716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EOF/No error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6253924" y="628089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4907205" y="4234635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806439" y="4547833"/>
              <a:ext cx="1100766" cy="101492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3550000" y="5019406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4039577" y="6025594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5170795" y="6038871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5451908" y="4861031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5437379" y="4981438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5984804" y="4647257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6614383" y="4925110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497305" y="585066"/>
            <a:ext cx="11553797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this DFA example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everything in "strings" from output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Case: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Inside a string, a \ is an escape sequence, ignore the next char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Allows you to put an " in a string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3C7B6-7EC2-316B-A734-40AC765440BD}"/>
              </a:ext>
            </a:extLst>
          </p:cNvPr>
          <p:cNvSpPr txBox="1"/>
          <p:nvPr/>
        </p:nvSpPr>
        <p:spPr>
          <a:xfrm>
            <a:off x="4540638" y="651944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C78B3-14BF-A661-D75D-98D88A2A86AE}"/>
              </a:ext>
            </a:extLst>
          </p:cNvPr>
          <p:cNvSpPr txBox="1"/>
          <p:nvPr/>
        </p:nvSpPr>
        <p:spPr>
          <a:xfrm>
            <a:off x="7579983" y="6273305"/>
            <a:ext cx="24801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– means no output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086F6C-0518-33F5-FA7E-2FA1339DA81D}"/>
              </a:ext>
            </a:extLst>
          </p:cNvPr>
          <p:cNvCxnSpPr>
            <a:stCxn id="4" idx="1"/>
          </p:cNvCxnSpPr>
          <p:nvPr/>
        </p:nvCxnSpPr>
        <p:spPr>
          <a:xfrm flipH="1">
            <a:off x="6768216" y="6457971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2214" y="941583"/>
            <a:ext cx="8358472" cy="55613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rgbClr val="2C895B"/>
                </a:solidFill>
              </a:rPr>
              <a:t>Read/write </a:t>
            </a:r>
            <a:r>
              <a:rPr lang="en-US" altLang="en-US" sz="1800" dirty="0">
                <a:solidFill>
                  <a:schemeClr val="tx2"/>
                </a:solidFill>
              </a:rPr>
              <a:t>functions in the standard I/O library </a:t>
            </a:r>
            <a:r>
              <a:rPr lang="en-US" altLang="en-US" sz="1800" i="1" dirty="0">
                <a:solidFill>
                  <a:srgbClr val="0070C0"/>
                </a:solidFill>
              </a:rPr>
              <a:t>advances</a:t>
            </a:r>
            <a:r>
              <a:rPr lang="en-US" altLang="en-US" sz="1800" dirty="0">
                <a:solidFill>
                  <a:srgbClr val="0070C0"/>
                </a:solidFill>
              </a:rPr>
              <a:t> </a:t>
            </a:r>
            <a:r>
              <a:rPr lang="en-US" altLang="en-US" sz="1800" dirty="0"/>
              <a:t>the </a:t>
            </a:r>
            <a:r>
              <a:rPr lang="en-US" altLang="en-US" sz="18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1800" dirty="0">
                <a:solidFill>
                  <a:srgbClr val="2C895B"/>
                </a:solidFill>
              </a:rPr>
              <a:t>from</a:t>
            </a:r>
            <a:r>
              <a:rPr lang="en-US" altLang="en-US" sz="1800" dirty="0"/>
              <a:t> the </a:t>
            </a:r>
            <a:r>
              <a:rPr lang="en-US" altLang="en-US" sz="1800" b="1" i="1" dirty="0">
                <a:solidFill>
                  <a:schemeClr val="accent1"/>
                </a:solidFill>
              </a:rPr>
              <a:t>top of a file </a:t>
            </a:r>
            <a:r>
              <a:rPr lang="en-US" altLang="en-US" sz="1800" dirty="0"/>
              <a:t>(before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byte if any) </a:t>
            </a:r>
            <a:r>
              <a:rPr lang="en-US" altLang="en-US" sz="1800" dirty="0">
                <a:solidFill>
                  <a:srgbClr val="2C895B"/>
                </a:solidFill>
              </a:rPr>
              <a:t>towards</a:t>
            </a:r>
            <a:r>
              <a:rPr lang="en-US" altLang="en-US" sz="1800" dirty="0"/>
              <a:t> the </a:t>
            </a:r>
            <a:r>
              <a:rPr lang="en-US" altLang="en-US" sz="1800" b="1" i="1" dirty="0">
                <a:solidFill>
                  <a:schemeClr val="accent1"/>
                </a:solidFill>
              </a:rPr>
              <a:t>end of the file </a:t>
            </a:r>
            <a:r>
              <a:rPr lang="en-US" altLang="en-US" sz="1800" b="1" dirty="0">
                <a:solidFill>
                  <a:schemeClr val="accent6"/>
                </a:solidFill>
              </a:rPr>
              <a:t>after each call </a:t>
            </a:r>
            <a:r>
              <a:rPr lang="en-US" altLang="en-US" sz="1800" dirty="0">
                <a:solidFill>
                  <a:schemeClr val="accent6"/>
                </a:solidFill>
              </a:rPr>
              <a:t>to a read/write function</a:t>
            </a:r>
          </a:p>
          <a:p>
            <a:pPr lvl="1"/>
            <a:r>
              <a:rPr lang="en-US" altLang="en-US" sz="1800" b="1" dirty="0">
                <a:solidFill>
                  <a:schemeClr val="accent6"/>
                </a:solidFill>
              </a:rPr>
              <a:t>Side effect of call: </a:t>
            </a:r>
            <a:r>
              <a:rPr lang="en-US" altLang="en-US" sz="1800" dirty="0">
                <a:solidFill>
                  <a:schemeClr val="accent6"/>
                </a:solidFill>
              </a:rPr>
              <a:t>file position pointer moves towards the </a:t>
            </a:r>
            <a:r>
              <a:rPr lang="en-US" altLang="en-US" sz="1800" b="1" dirty="0">
                <a:solidFill>
                  <a:schemeClr val="accent6"/>
                </a:solidFill>
              </a:rPr>
              <a:t>end of file</a:t>
            </a:r>
            <a:r>
              <a:rPr lang="en-US" altLang="en-US" sz="1800" dirty="0">
                <a:solidFill>
                  <a:schemeClr val="accent6"/>
                </a:solidFill>
              </a:rPr>
              <a:t> by number of bytes read/written</a:t>
            </a:r>
          </a:p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standard I/O File position pointer </a:t>
            </a:r>
            <a:r>
              <a:rPr lang="en-US" altLang="en-US" sz="1800" dirty="0">
                <a:solidFill>
                  <a:schemeClr val="accent6"/>
                </a:solidFill>
              </a:rPr>
              <a:t>indicates where in the file (byte distance from the top of the file) the next read/write I/O will occur</a:t>
            </a:r>
          </a:p>
          <a:p>
            <a:r>
              <a:rPr lang="en-US" altLang="en-US" sz="1800" dirty="0">
                <a:solidFill>
                  <a:schemeClr val="accent6"/>
                </a:solidFill>
              </a:rPr>
              <a:t>Performing a sequence of read/write operations (without using any other </a:t>
            </a:r>
            <a:r>
              <a:rPr lang="en-US" altLang="en-US" sz="1800" dirty="0" err="1">
                <a:solidFill>
                  <a:schemeClr val="accent6"/>
                </a:solidFill>
              </a:rPr>
              <a:t>stdio</a:t>
            </a:r>
            <a:r>
              <a:rPr lang="en-US" altLang="en-US" sz="1800" dirty="0">
                <a:solidFill>
                  <a:schemeClr val="accent6"/>
                </a:solidFill>
              </a:rPr>
              <a:t> functions to move the file pointer between the read/write calls) performs what is called  </a:t>
            </a:r>
            <a:r>
              <a:rPr lang="en-US" altLang="en-US" sz="1800" b="1" dirty="0">
                <a:solidFill>
                  <a:schemeClr val="accent1"/>
                </a:solidFill>
              </a:rPr>
              <a:t>S</a:t>
            </a:r>
            <a:r>
              <a:rPr lang="en-US" altLang="en-US" sz="1800" b="1" dirty="0">
                <a:solidFill>
                  <a:srgbClr val="0070C0"/>
                </a:solidFill>
              </a:rPr>
              <a:t>equential I/O </a:t>
            </a:r>
            <a:r>
              <a:rPr lang="en-US" altLang="en-US" sz="1800" dirty="0">
                <a:solidFill>
                  <a:schemeClr val="tx2"/>
                </a:solidFill>
              </a:rPr>
              <a:t>(sequential read &amp; sequential write)</a:t>
            </a:r>
          </a:p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</a:rPr>
              <a:t>EOF condition state may be set after a </a:t>
            </a: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</a:rPr>
              <a:t>read operation</a:t>
            </a:r>
            <a:endParaRPr lang="en-US" altLang="en-US" sz="1800" b="1" dirty="0"/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1800" b="1" dirty="0">
                <a:solidFill>
                  <a:srgbClr val="0070C0"/>
                </a:solidFill>
              </a:rPr>
              <a:t>function return value </a:t>
            </a:r>
            <a:r>
              <a:rPr lang="en-US" altLang="en-US" sz="1800" dirty="0">
                <a:solidFill>
                  <a:srgbClr val="0070C0"/>
                </a:solidFill>
              </a:rPr>
              <a:t>of EOF </a:t>
            </a:r>
          </a:p>
          <a:p>
            <a:pPr lvl="1"/>
            <a:r>
              <a:rPr lang="en-US" altLang="en-US" sz="18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1800" dirty="0"/>
              <a:t>no more data is available to be read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</a:rPr>
              <a:t>EOF is </a:t>
            </a:r>
            <a:r>
              <a:rPr lang="en-US" altLang="en-US" sz="1800" b="1" dirty="0">
                <a:solidFill>
                  <a:srgbClr val="FF0000"/>
                </a:solidFill>
              </a:rPr>
              <a:t>NOT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1800" dirty="0">
                <a:solidFill>
                  <a:srgbClr val="0070C0"/>
                </a:solidFill>
              </a:rPr>
              <a:t>, but a condition state on the stream</a:t>
            </a:r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EOF </a:t>
            </a:r>
            <a:r>
              <a:rPr lang="en-US" altLang="en-US" sz="1800" dirty="0">
                <a:solidFill>
                  <a:schemeClr val="accent6"/>
                </a:solidFill>
              </a:rPr>
              <a:t>is usually a </a:t>
            </a:r>
            <a:r>
              <a:rPr lang="en-US" altLang="en-US" sz="1800" dirty="0">
                <a:solidFill>
                  <a:srgbClr val="0070C0"/>
                </a:solidFill>
              </a:rPr>
              <a:t>#define EOF -1 macro </a:t>
            </a:r>
            <a:r>
              <a:rPr lang="en-US" altLang="en-US" sz="1800" dirty="0">
                <a:solidFill>
                  <a:schemeClr val="accent6"/>
                </a:solidFill>
              </a:rPr>
              <a:t>located in the file </a:t>
            </a:r>
            <a:r>
              <a:rPr lang="en-US" altLang="en-US" sz="1800" dirty="0" err="1">
                <a:solidFill>
                  <a:schemeClr val="accent6"/>
                </a:solidFill>
              </a:rPr>
              <a:t>stdio.h</a:t>
            </a:r>
            <a:r>
              <a:rPr lang="en-US" altLang="en-US" sz="1800" dirty="0">
                <a:solidFill>
                  <a:schemeClr val="accent6"/>
                </a:solidFill>
              </a:rPr>
              <a:t> (later in course)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54" y="51084"/>
            <a:ext cx="11135062" cy="856232"/>
          </a:xfrm>
        </p:spPr>
        <p:txBody>
          <a:bodyPr/>
          <a:lstStyle/>
          <a:p>
            <a:r>
              <a:rPr lang="en-US" sz="2800" dirty="0"/>
              <a:t>C standard I/O Library (</a:t>
            </a:r>
            <a:r>
              <a:rPr lang="en-US" sz="2800" dirty="0" err="1"/>
              <a:t>stdio</a:t>
            </a:r>
            <a:r>
              <a:rPr lang="en-US" sz="2800" dirty="0"/>
              <a:t>) File I/O</a:t>
            </a:r>
            <a:br>
              <a:rPr lang="en-US" sz="2800" dirty="0"/>
            </a:br>
            <a:r>
              <a:rPr lang="en-US" sz="2800" dirty="0"/>
              <a:t>File Position Pointer and EOF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public interface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which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8205634"/>
              </p:ext>
            </p:extLst>
          </p:nvPr>
        </p:nvGraphicFramePr>
        <p:xfrm>
          <a:off x="1290320" y="586219"/>
          <a:ext cx="10412852" cy="1737360"/>
        </p:xfrm>
        <a:graphic>
          <a:graphicData uri="http://schemas.openxmlformats.org/drawingml/2006/table">
            <a:tbl>
              <a:tblPr/>
              <a:tblGrid>
                <a:gridCol w="185408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8558767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94" y="204230"/>
            <a:ext cx="10515600" cy="555661"/>
          </a:xfrm>
        </p:spPr>
        <p:txBody>
          <a:bodyPr/>
          <a:lstStyle/>
          <a:p>
            <a:r>
              <a:rPr lang="en-US" dirty="0"/>
              <a:t>Character I/O (Also the Primary loop in PA3)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9085" y="81276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b="1" i="1" dirty="0">
                <a:solidFill>
                  <a:srgbClr val="2C895B"/>
                </a:solidFill>
                <a:latin typeface="Courier New" panose="02070309020205020404" pitchFamily="49" charset="0"/>
              </a:rPr>
              <a:t>// copy stdin to </a:t>
            </a:r>
            <a:r>
              <a:rPr lang="en-US" altLang="en-US" sz="1800" b="1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r>
              <a:rPr lang="en-US" altLang="en-US" sz="1800" b="1" i="1" dirty="0">
                <a:solidFill>
                  <a:srgbClr val="2C895B"/>
                </a:solidFill>
                <a:latin typeface="Courier New" panose="02070309020205020404" pitchFamily="49" charset="0"/>
              </a:rPr>
              <a:t> one char at a time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82010" y="820100"/>
            <a:ext cx="2373034" cy="2605682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8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%./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a &gt; 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588429" y="1663963"/>
            <a:ext cx="3527496" cy="1861753"/>
            <a:chOff x="9140875" y="2856669"/>
            <a:chExt cx="3527496" cy="18617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140875" y="2856669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6845" y="3832875"/>
              <a:ext cx="510102" cy="88554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10674" y="410325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018433" y="1096247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2EA9FB-AE34-41A4-749A-3A58460B3270}"/>
              </a:ext>
            </a:extLst>
          </p:cNvPr>
          <p:cNvGrpSpPr/>
          <p:nvPr/>
        </p:nvGrpSpPr>
        <p:grpSpPr>
          <a:xfrm>
            <a:off x="9544721" y="2878288"/>
            <a:ext cx="2489884" cy="369332"/>
            <a:chOff x="10018437" y="1120221"/>
            <a:chExt cx="248988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05280E-519E-B516-1C29-81539A3B2491}"/>
                </a:ext>
              </a:extLst>
            </p:cNvPr>
            <p:cNvSpPr txBox="1"/>
            <p:nvPr/>
          </p:nvSpPr>
          <p:spPr>
            <a:xfrm>
              <a:off x="10241047" y="1120221"/>
              <a:ext cx="226727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Copies file a to file b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ED2295B9-CFA6-3092-80DA-A208927EA193}"/>
                </a:ext>
              </a:extLst>
            </p:cNvPr>
            <p:cNvSpPr/>
            <p:nvPr/>
          </p:nvSpPr>
          <p:spPr>
            <a:xfrm>
              <a:off x="10018437" y="1282280"/>
              <a:ext cx="24530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662D4D-4944-DB5D-C20D-69892B818949}"/>
              </a:ext>
            </a:extLst>
          </p:cNvPr>
          <p:cNvSpPr txBox="1"/>
          <p:nvPr/>
        </p:nvSpPr>
        <p:spPr>
          <a:xfrm>
            <a:off x="1739585" y="6102654"/>
            <a:ext cx="62760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you use int variable with </a:t>
            </a:r>
            <a:r>
              <a:rPr lang="en-US" dirty="0" err="1">
                <a:solidFill>
                  <a:srgbClr val="FF0000"/>
                </a:solidFill>
              </a:rPr>
              <a:t>getchar</a:t>
            </a:r>
            <a:r>
              <a:rPr lang="en-US" dirty="0">
                <a:solidFill>
                  <a:srgbClr val="FF0000"/>
                </a:solidFill>
              </a:rPr>
              <a:t>() and </a:t>
            </a:r>
            <a:r>
              <a:rPr lang="en-US" dirty="0" err="1">
                <a:solidFill>
                  <a:srgbClr val="FF0000"/>
                </a:solidFill>
              </a:rPr>
              <a:t>putchar</a:t>
            </a:r>
            <a:r>
              <a:rPr lang="en-US" dirty="0">
                <a:solidFill>
                  <a:srgbClr val="FF0000"/>
                </a:solidFill>
              </a:rPr>
              <a:t>()!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0592" y="2686675"/>
            <a:ext cx="11551321" cy="39832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How can you have an </a:t>
            </a:r>
            <a:r>
              <a:rPr lang="en-US" sz="2000" dirty="0">
                <a:solidFill>
                  <a:srgbClr val="FF0000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when reading from a keyboard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r>
              <a:rPr lang="en-US" sz="2000" dirty="0" err="1">
                <a:solidFill>
                  <a:srgbClr val="0070C0"/>
                </a:solidFill>
              </a:rPr>
              <a:t>stdio</a:t>
            </a:r>
            <a:r>
              <a:rPr lang="en-US" sz="2000" dirty="0"/>
              <a:t> I/O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library functions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designed</a:t>
            </a:r>
            <a:r>
              <a:rPr lang="en-US" sz="2000" dirty="0">
                <a:solidFill>
                  <a:srgbClr val="0070C0"/>
                </a:solidFill>
              </a:rPr>
              <a:t> to work primarily on </a:t>
            </a:r>
            <a:r>
              <a:rPr lang="en-US" sz="2000" b="1" dirty="0">
                <a:solidFill>
                  <a:srgbClr val="0070C0"/>
                </a:solidFill>
              </a:rPr>
              <a:t>files</a:t>
            </a:r>
            <a:endParaRPr lang="en-US" sz="2000" b="1" dirty="0"/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000" dirty="0">
                <a:solidFill>
                  <a:srgbClr val="0070C0"/>
                </a:solidFill>
              </a:rPr>
              <a:t>keyboard devices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dirty="0">
                <a:solidFill>
                  <a:srgbClr val="0070C0"/>
                </a:solidFill>
              </a:rPr>
              <a:t>semantics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0070C0"/>
                </a:solidFill>
              </a:rPr>
              <a:t>file operations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needs to be </a:t>
            </a:r>
            <a:r>
              <a:rPr lang="en-US" sz="2000" i="1" dirty="0">
                <a:solidFill>
                  <a:srgbClr val="0070C0"/>
                </a:solidFill>
              </a:rPr>
              <a:t>"simulated"</a:t>
            </a:r>
          </a:p>
          <a:p>
            <a:r>
              <a:rPr lang="en-US" altLang="en-US" sz="2000" dirty="0">
                <a:solidFill>
                  <a:srgbClr val="00B050"/>
                </a:solidFill>
              </a:rPr>
              <a:t>Example: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when a program (or a shell) is </a:t>
            </a:r>
            <a:r>
              <a:rPr lang="en-US" altLang="en-US" sz="20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0070C0"/>
                </a:solidFill>
              </a:rPr>
              <a:t>waiting for input it is waiting for you to type a line</a:t>
            </a:r>
          </a:p>
          <a:p>
            <a:pPr lvl="1"/>
            <a:r>
              <a:rPr lang="en-US" altLang="en-US" sz="2000" b="1" dirty="0">
                <a:solidFill>
                  <a:srgbClr val="0070C0"/>
                </a:solidFill>
              </a:rPr>
              <a:t>This is NOT an EOF condition</a:t>
            </a:r>
          </a:p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altLang="en-US" sz="2000" dirty="0">
                <a:solidFill>
                  <a:srgbClr val="FF0000"/>
                </a:solidFill>
              </a:rPr>
              <a:t>set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an </a:t>
            </a:r>
            <a:r>
              <a:rPr lang="en-US" altLang="en-US" sz="20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000" dirty="0">
                <a:solidFill>
                  <a:srgbClr val="2C895B"/>
                </a:solidFill>
              </a:rPr>
              <a:t>type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</a:p>
          <a:p>
            <a:pPr marL="0" indent="0">
              <a:buNone/>
            </a:pPr>
            <a:r>
              <a:rPr lang="en-US" altLang="en-US" sz="2000" i="1" dirty="0"/>
              <a:t>        </a:t>
            </a:r>
            <a:r>
              <a:rPr lang="en-US" altLang="en-US" sz="2000" i="1" dirty="0">
                <a:solidFill>
                  <a:srgbClr val="0070C0"/>
                </a:solidFill>
              </a:rPr>
              <a:t>two key combination (</a:t>
            </a:r>
            <a:r>
              <a:rPr lang="en-US" altLang="en-US" sz="2000" b="1" i="1" dirty="0">
                <a:solidFill>
                  <a:schemeClr val="accent6"/>
                </a:solidFill>
              </a:rPr>
              <a:t>ctrl key </a:t>
            </a:r>
            <a:r>
              <a:rPr lang="en-US" altLang="en-US" sz="2000" i="1" dirty="0">
                <a:solidFill>
                  <a:srgbClr val="0070C0"/>
                </a:solidFill>
              </a:rPr>
              <a:t>and the </a:t>
            </a:r>
            <a:r>
              <a:rPr lang="en-US" altLang="en-US" sz="2000" b="1" i="1" dirty="0">
                <a:solidFill>
                  <a:schemeClr val="accent6"/>
                </a:solidFill>
              </a:rPr>
              <a:t>d key </a:t>
            </a:r>
            <a:r>
              <a:rPr lang="en-US" altLang="en-US" sz="2000" i="1" dirty="0">
                <a:solidFill>
                  <a:srgbClr val="0070C0"/>
                </a:solidFill>
              </a:rPr>
              <a:t>at same time), </a:t>
            </a:r>
            <a:r>
              <a:rPr lang="en-US" altLang="en-US" sz="2000" b="1" dirty="0">
                <a:solidFill>
                  <a:srgbClr val="0070C0"/>
                </a:solidFill>
              </a:rPr>
              <a:t>followed by a return/enter</a:t>
            </a:r>
          </a:p>
          <a:p>
            <a:pPr marL="354012" lvl="1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	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ctrl-d 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often shown in slides etc. as </a:t>
            </a:r>
            <a:r>
              <a:rPr lang="en-US" altLang="en-US" sz="20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665C9-5628-6668-1DEA-5370944F4F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2964" y="910586"/>
            <a:ext cx="10503450" cy="25184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Break the program into three files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/>
              <a:t>is where main loop is, imports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/>
              <a:t>    is the public interface to the state handlers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/>
              <a:t>definition of the state handler functions, imports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Observe there is no .h file for </a:t>
            </a:r>
            <a:r>
              <a:rPr lang="en-US" dirty="0" err="1"/>
              <a:t>noq.c</a:t>
            </a:r>
            <a:r>
              <a:rPr lang="en-US" dirty="0"/>
              <a:t>, as it does not have any exports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433243" cy="715294"/>
          </a:xfrm>
        </p:spPr>
        <p:txBody>
          <a:bodyPr/>
          <a:lstStyle/>
          <a:p>
            <a:r>
              <a:rPr lang="en-US" dirty="0"/>
              <a:t>Programming a Deterministic Finite Automaton – The Files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CA10-91D2-3BB2-BFAB-721DC9F26A80}"/>
              </a:ext>
            </a:extLst>
          </p:cNvPr>
          <p:cNvSpPr txBox="1"/>
          <p:nvPr/>
        </p:nvSpPr>
        <p:spPr>
          <a:xfrm>
            <a:off x="1095454" y="3698752"/>
            <a:ext cx="3350597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function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current state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60C2-24B4-EFE7-5534-AFB272CA4E08}"/>
              </a:ext>
            </a:extLst>
          </p:cNvPr>
          <p:cNvSpPr txBox="1"/>
          <p:nvPr/>
        </p:nvSpPr>
        <p:spPr>
          <a:xfrm>
            <a:off x="5562034" y="3634849"/>
            <a:ext cx="467466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#defines for each state "value"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prototypes for each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DA78-2FE0-C6D8-D1BD-52A92A1355BB}"/>
              </a:ext>
            </a:extLst>
          </p:cNvPr>
          <p:cNvSpPr txBox="1"/>
          <p:nvPr/>
        </p:nvSpPr>
        <p:spPr>
          <a:xfrm>
            <a:off x="5562034" y="5508595"/>
            <a:ext cx="461697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definitions for each state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EFD6F7-A885-52F4-5ADB-4B4DBC258C03}"/>
              </a:ext>
            </a:extLst>
          </p:cNvPr>
          <p:cNvSpPr/>
          <p:nvPr/>
        </p:nvSpPr>
        <p:spPr>
          <a:xfrm>
            <a:off x="4446051" y="4071217"/>
            <a:ext cx="1115983" cy="3073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046601-15A6-960D-CD98-F524AF014898}"/>
              </a:ext>
            </a:extLst>
          </p:cNvPr>
          <p:cNvSpPr/>
          <p:nvPr/>
        </p:nvSpPr>
        <p:spPr>
          <a:xfrm>
            <a:off x="7098377" y="4663328"/>
            <a:ext cx="402682" cy="67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F8884-1D39-09F7-96E4-0EDE8F00D3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08105" y="5387002"/>
            <a:ext cx="6854999" cy="12700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Each function implements the </a:t>
            </a:r>
            <a:r>
              <a:rPr lang="en-US" sz="2000" b="1" dirty="0">
                <a:solidFill>
                  <a:srgbClr val="0070C0"/>
                </a:solidFill>
              </a:rPr>
              <a:t>arcs</a:t>
            </a:r>
            <a:r>
              <a:rPr lang="en-US" sz="2000" dirty="0">
                <a:solidFill>
                  <a:srgbClr val="0070C0"/>
                </a:solidFill>
              </a:rPr>
              <a:t> out of that state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returns the next state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based on the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performs</a:t>
            </a:r>
            <a:r>
              <a:rPr lang="en-US" sz="2000" dirty="0">
                <a:solidFill>
                  <a:srgbClr val="0070C0"/>
                </a:solidFill>
              </a:rPr>
              <a:t> any </a:t>
            </a:r>
            <a:r>
              <a:rPr lang="en-US" sz="2000" b="1" dirty="0">
                <a:solidFill>
                  <a:srgbClr val="0070C0"/>
                </a:solidFill>
              </a:rPr>
              <a:t>actions associated</a:t>
            </a:r>
            <a:r>
              <a:rPr lang="en-US" sz="2000" dirty="0">
                <a:solidFill>
                  <a:srgbClr val="0070C0"/>
                </a:solidFill>
              </a:rPr>
              <a:t> with </a:t>
            </a:r>
            <a:r>
              <a:rPr lang="en-US" sz="2000" b="1" dirty="0">
                <a:solidFill>
                  <a:srgbClr val="0070C0"/>
                </a:solidFill>
              </a:rPr>
              <a:t>arc taken</a:t>
            </a:r>
            <a:endParaRPr lang="en-US" sz="1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026188" cy="478519"/>
          </a:xfrm>
        </p:spPr>
        <p:txBody>
          <a:bodyPr/>
          <a:lstStyle/>
          <a:p>
            <a:r>
              <a:rPr lang="en-US" dirty="0"/>
              <a:t>Programming a Deterministic Finite Automaton - </a:t>
            </a:r>
            <a:r>
              <a:rPr lang="en-US" dirty="0" err="1"/>
              <a:t>states.h</a:t>
            </a:r>
            <a:r>
              <a:rPr lang="en-US" dirty="0"/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5CE57-D72E-6345-A00E-E16DA4DA17E0}"/>
              </a:ext>
            </a:extLst>
          </p:cNvPr>
          <p:cNvSpPr/>
          <p:nvPr/>
        </p:nvSpPr>
        <p:spPr>
          <a:xfrm>
            <a:off x="6253774" y="3190982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889B6D-B7BB-304B-BC73-E011A241C6C2}"/>
              </a:ext>
            </a:extLst>
          </p:cNvPr>
          <p:cNvSpPr/>
          <p:nvPr/>
        </p:nvSpPr>
        <p:spPr>
          <a:xfrm>
            <a:off x="8228366" y="3192765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FC1BB-DB40-5C4D-BF10-2DBFAC52DCD2}"/>
              </a:ext>
            </a:extLst>
          </p:cNvPr>
          <p:cNvSpPr/>
          <p:nvPr/>
        </p:nvSpPr>
        <p:spPr>
          <a:xfrm>
            <a:off x="10201743" y="3198599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BFCC0DA-6EDA-CB4B-92C3-17FDAFCD566D}"/>
              </a:ext>
            </a:extLst>
          </p:cNvPr>
          <p:cNvSpPr/>
          <p:nvPr/>
        </p:nvSpPr>
        <p:spPr>
          <a:xfrm rot="9387854">
            <a:off x="8896710" y="2687674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1C8BA-235A-3942-9472-9222C1D68D11}"/>
              </a:ext>
            </a:extLst>
          </p:cNvPr>
          <p:cNvSpPr txBox="1"/>
          <p:nvPr/>
        </p:nvSpPr>
        <p:spPr>
          <a:xfrm>
            <a:off x="9370501" y="323833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4F9E50-61CE-5C4F-8588-0DE2810E4E47}"/>
              </a:ext>
            </a:extLst>
          </p:cNvPr>
          <p:cNvCxnSpPr>
            <a:cxnSpLocks/>
          </p:cNvCxnSpPr>
          <p:nvPr/>
        </p:nvCxnSpPr>
        <p:spPr>
          <a:xfrm>
            <a:off x="5865566" y="3594493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1D1B6038-BF54-114E-8B8F-4286F1EE214C}"/>
              </a:ext>
            </a:extLst>
          </p:cNvPr>
          <p:cNvSpPr/>
          <p:nvPr/>
        </p:nvSpPr>
        <p:spPr>
          <a:xfrm>
            <a:off x="6438462" y="2784088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7535D-EA0A-F447-BE44-25005B463DB4}"/>
              </a:ext>
            </a:extLst>
          </p:cNvPr>
          <p:cNvSpPr txBox="1"/>
          <p:nvPr/>
        </p:nvSpPr>
        <p:spPr>
          <a:xfrm>
            <a:off x="5739600" y="2449419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4F2AF-D7A6-E641-8750-15F029D133A3}"/>
              </a:ext>
            </a:extLst>
          </p:cNvPr>
          <p:cNvSpPr txBox="1"/>
          <p:nvPr/>
        </p:nvSpPr>
        <p:spPr>
          <a:xfrm>
            <a:off x="7290511" y="3254358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3C1F5F-632B-AD4C-97F1-1C9981EB74E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7107883" y="3594493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B09770-92B2-C74B-9F6A-77ED4DCAB093}"/>
              </a:ext>
            </a:extLst>
          </p:cNvPr>
          <p:cNvCxnSpPr>
            <a:cxnSpLocks/>
          </p:cNvCxnSpPr>
          <p:nvPr/>
        </p:nvCxnSpPr>
        <p:spPr>
          <a:xfrm>
            <a:off x="9102917" y="3596005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431581-3189-C14C-988B-3BF49053C29C}"/>
              </a:ext>
            </a:extLst>
          </p:cNvPr>
          <p:cNvSpPr txBox="1"/>
          <p:nvPr/>
        </p:nvSpPr>
        <p:spPr>
          <a:xfrm>
            <a:off x="7494504" y="2746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225902-C5D1-2D40-A491-291A119FCC22}"/>
              </a:ext>
            </a:extLst>
          </p:cNvPr>
          <p:cNvSpPr txBox="1"/>
          <p:nvPr/>
        </p:nvSpPr>
        <p:spPr>
          <a:xfrm>
            <a:off x="9457437" y="4069992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7BD4A4-B7AB-0D4E-BF60-FCBD2952900D}"/>
              </a:ext>
            </a:extLst>
          </p:cNvPr>
          <p:cNvSpPr/>
          <p:nvPr/>
        </p:nvSpPr>
        <p:spPr>
          <a:xfrm>
            <a:off x="8110718" y="2023737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D1ED0D-936B-C447-8DBA-77E8CADBD54C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7009952" y="2336935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1118462" y="660429"/>
            <a:ext cx="4363695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public interface file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STATES_H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STATES_H</a:t>
            </a:r>
            <a:b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Assign a value for each state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0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1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2</a:t>
            </a:r>
            <a:b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prototypes 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each state handler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41DD-985B-7A43-AD6D-BEBFB01D0645}"/>
              </a:ext>
            </a:extLst>
          </p:cNvPr>
          <p:cNvSpPr txBox="1"/>
          <p:nvPr/>
        </p:nvSpPr>
        <p:spPr>
          <a:xfrm>
            <a:off x="7393499" y="888663"/>
            <a:ext cx="29161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Will not need to be a state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BEF33-3FA8-4446-91FA-D62B982B74D0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8519836" y="1267064"/>
            <a:ext cx="142814" cy="756673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27526C-752A-ACF4-5B57-E072D47A8342}"/>
              </a:ext>
            </a:extLst>
          </p:cNvPr>
          <p:cNvSpPr/>
          <p:nvPr/>
        </p:nvSpPr>
        <p:spPr>
          <a:xfrm rot="9387854">
            <a:off x="6753513" y="2808508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F3ABC-E816-7EB7-956C-5B894C8F01B4}"/>
              </a:ext>
            </a:extLst>
          </p:cNvPr>
          <p:cNvSpPr txBox="1"/>
          <p:nvPr/>
        </p:nvSpPr>
        <p:spPr>
          <a:xfrm>
            <a:off x="7243090" y="3814696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9B7250-8A68-3DD0-3837-FB88502A35EE}"/>
              </a:ext>
            </a:extLst>
          </p:cNvPr>
          <p:cNvSpPr/>
          <p:nvPr/>
        </p:nvSpPr>
        <p:spPr>
          <a:xfrm flipV="1">
            <a:off x="8374308" y="3827973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20E3-0BEE-9677-FF53-E3F60C60FCC8}"/>
              </a:ext>
            </a:extLst>
          </p:cNvPr>
          <p:cNvCxnSpPr>
            <a:cxnSpLocks/>
            <a:stCxn id="34" idx="0"/>
            <a:endCxn id="86" idx="4"/>
          </p:cNvCxnSpPr>
          <p:nvPr/>
        </p:nvCxnSpPr>
        <p:spPr>
          <a:xfrm flipV="1">
            <a:off x="8655421" y="2650133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832952-D91E-AC29-2719-6FCAED3E7BDF}"/>
              </a:ext>
            </a:extLst>
          </p:cNvPr>
          <p:cNvSpPr txBox="1"/>
          <p:nvPr/>
        </p:nvSpPr>
        <p:spPr>
          <a:xfrm>
            <a:off x="8640892" y="2770540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43FDF-8FE1-FF6D-663C-16FA5F699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9188317" y="2436359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0F2775-4FDB-0452-35F1-7BEA8A824E31}"/>
              </a:ext>
            </a:extLst>
          </p:cNvPr>
          <p:cNvSpPr txBox="1"/>
          <p:nvPr/>
        </p:nvSpPr>
        <p:spPr>
          <a:xfrm>
            <a:off x="9817896" y="2714212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8468469" y="4431789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13327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673" y="1281952"/>
            <a:ext cx="11528344" cy="490294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Make sure you bring your copy of lecture slides to class, it helps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How to get my attention in class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I </a:t>
            </a:r>
            <a:r>
              <a:rPr lang="en-US" sz="2400" b="1" dirty="0">
                <a:solidFill>
                  <a:schemeClr val="accent6"/>
                </a:solidFill>
              </a:rPr>
              <a:t>never intentionally ignore questions</a:t>
            </a:r>
            <a:r>
              <a:rPr lang="en-US" sz="2400" dirty="0">
                <a:solidFill>
                  <a:srgbClr val="FF0000"/>
                </a:solidFill>
              </a:rPr>
              <a:t>; I </a:t>
            </a:r>
            <a:r>
              <a:rPr lang="en-US" sz="2400" b="1" dirty="0">
                <a:solidFill>
                  <a:srgbClr val="FF0000"/>
                </a:solidFill>
              </a:rPr>
              <a:t>just may not see you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Raise your hand</a:t>
            </a:r>
            <a:r>
              <a:rPr lang="en-US" sz="2400" dirty="0">
                <a:solidFill>
                  <a:schemeClr val="tx2"/>
                </a:solidFill>
              </a:rPr>
              <a:t>, or just </a:t>
            </a:r>
            <a:r>
              <a:rPr lang="en-US" sz="2400" b="1" dirty="0">
                <a:solidFill>
                  <a:srgbClr val="FF0000"/>
                </a:solidFill>
              </a:rPr>
              <a:t>call out </a:t>
            </a:r>
            <a:r>
              <a:rPr lang="en-US" sz="2400" dirty="0">
                <a:solidFill>
                  <a:schemeClr val="accent6"/>
                </a:solidFill>
              </a:rPr>
              <a:t>if I appear to </a:t>
            </a:r>
            <a:r>
              <a:rPr lang="en-US" sz="2400" b="1" dirty="0">
                <a:solidFill>
                  <a:schemeClr val="accent6"/>
                </a:solidFill>
              </a:rPr>
              <a:t>ignore you by accident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6"/>
                </a:solidFill>
              </a:rPr>
              <a:t>You must </a:t>
            </a:r>
            <a:r>
              <a:rPr lang="en-US" sz="2400" b="1" dirty="0">
                <a:solidFill>
                  <a:srgbClr val="FF0000"/>
                </a:solidFill>
              </a:rPr>
              <a:t>SLOW ME DOWN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dirty="0">
                <a:solidFill>
                  <a:srgbClr val="2C895B"/>
                </a:solidFill>
              </a:rPr>
              <a:t>Otherwise,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2C895B"/>
                </a:solidFill>
              </a:rPr>
              <a:t>I tend to speed up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Please do not be shy, </a:t>
            </a:r>
            <a:r>
              <a:rPr lang="en-US" sz="2400" b="1" dirty="0">
                <a:solidFill>
                  <a:srgbClr val="FF0000"/>
                </a:solidFill>
              </a:rPr>
              <a:t>speak up </a:t>
            </a:r>
            <a:r>
              <a:rPr lang="en-US" sz="2400" dirty="0">
                <a:solidFill>
                  <a:srgbClr val="2C895B"/>
                </a:solidFill>
              </a:rPr>
              <a:t>and </a:t>
            </a:r>
            <a:r>
              <a:rPr lang="en-US" sz="2400" b="1" dirty="0">
                <a:solidFill>
                  <a:schemeClr val="accent1"/>
                </a:solidFill>
              </a:rPr>
              <a:t>remind me to slow down </a:t>
            </a:r>
            <a:endParaRPr lang="en-US" sz="2400" dirty="0">
              <a:solidFill>
                <a:srgbClr val="2C895B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If you have questions, or I went too fast, or the material is not clear,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Please ask me to go over it again (do this right away, not 5 slides later)</a:t>
            </a:r>
          </a:p>
          <a:p>
            <a:pPr lvl="2"/>
            <a:r>
              <a:rPr lang="en-US" sz="2200" dirty="0">
                <a:solidFill>
                  <a:srgbClr val="2C895B"/>
                </a:solidFill>
              </a:rPr>
              <a:t>Just don’t sit there and waste your time</a:t>
            </a:r>
            <a:endParaRPr lang="en-US" sz="2200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my responsibility: </a:t>
            </a:r>
            <a:r>
              <a:rPr lang="en-US" sz="2400" dirty="0">
                <a:solidFill>
                  <a:schemeClr val="tx2"/>
                </a:solidFill>
              </a:rPr>
              <a:t>help you learn the material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your responsibility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>
                <a:solidFill>
                  <a:srgbClr val="FF0000"/>
                </a:solidFill>
              </a:rPr>
              <a:t>ask questions </a:t>
            </a:r>
            <a:r>
              <a:rPr lang="en-US" sz="2400" dirty="0">
                <a:solidFill>
                  <a:srgbClr val="2C895B"/>
                </a:solidFill>
              </a:rPr>
              <a:t>(I love questions, they also slow me down!)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Surviving Section B Lectures (In-person)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9606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895081" cy="511674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states.c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C52F-93A5-6C7E-419B-D1D5489E004D}"/>
              </a:ext>
            </a:extLst>
          </p:cNvPr>
          <p:cNvSpPr txBox="1"/>
          <p:nvPr/>
        </p:nvSpPr>
        <p:spPr>
          <a:xfrm>
            <a:off x="5483421" y="591671"/>
            <a:ext cx="6581670" cy="57554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saw a double quote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             // echo input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    // stay in START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(c == '\\')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backslash ignore next char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else if (c == '\"')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closing " go to START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026C-4829-78BF-473B-681007D6C897}"/>
              </a:ext>
            </a:extLst>
          </p:cNvPr>
          <p:cNvSpPr txBox="1"/>
          <p:nvPr/>
        </p:nvSpPr>
        <p:spPr>
          <a:xfrm>
            <a:off x="11069640" y="72240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states.c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6469-0761-DF3C-72F1-681388C292EB}"/>
              </a:ext>
            </a:extLst>
          </p:cNvPr>
          <p:cNvSpPr/>
          <p:nvPr/>
        </p:nvSpPr>
        <p:spPr>
          <a:xfrm>
            <a:off x="518574" y="3172698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87276-C4B4-2B65-3791-D4BA8E3EE843}"/>
              </a:ext>
            </a:extLst>
          </p:cNvPr>
          <p:cNvSpPr/>
          <p:nvPr/>
        </p:nvSpPr>
        <p:spPr>
          <a:xfrm>
            <a:off x="2493166" y="3174481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5B20B-E041-2F4A-AA13-543F5E12D22C}"/>
              </a:ext>
            </a:extLst>
          </p:cNvPr>
          <p:cNvSpPr/>
          <p:nvPr/>
        </p:nvSpPr>
        <p:spPr>
          <a:xfrm>
            <a:off x="4466543" y="3180315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4291010-11F4-8758-6339-539AAF93504A}"/>
              </a:ext>
            </a:extLst>
          </p:cNvPr>
          <p:cNvSpPr/>
          <p:nvPr/>
        </p:nvSpPr>
        <p:spPr>
          <a:xfrm rot="9387854">
            <a:off x="3161510" y="2669390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E4C62-9407-9A6C-432F-DC91E98F5221}"/>
              </a:ext>
            </a:extLst>
          </p:cNvPr>
          <p:cNvSpPr txBox="1"/>
          <p:nvPr/>
        </p:nvSpPr>
        <p:spPr>
          <a:xfrm>
            <a:off x="3635301" y="32200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92C6C-E0A5-78F6-3291-29F99279EA50}"/>
              </a:ext>
            </a:extLst>
          </p:cNvPr>
          <p:cNvCxnSpPr>
            <a:cxnSpLocks/>
          </p:cNvCxnSpPr>
          <p:nvPr/>
        </p:nvCxnSpPr>
        <p:spPr>
          <a:xfrm>
            <a:off x="130366" y="3576209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4810ED0C-18E4-F9E8-0BD3-F993889AE5E4}"/>
              </a:ext>
            </a:extLst>
          </p:cNvPr>
          <p:cNvSpPr/>
          <p:nvPr/>
        </p:nvSpPr>
        <p:spPr>
          <a:xfrm>
            <a:off x="703262" y="2765804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8B980-DEE5-1665-ADF3-476ABCD07F29}"/>
              </a:ext>
            </a:extLst>
          </p:cNvPr>
          <p:cNvSpPr txBox="1"/>
          <p:nvPr/>
        </p:nvSpPr>
        <p:spPr>
          <a:xfrm>
            <a:off x="180108" y="2413118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987B2-EB75-CBB2-4F01-DE8CA7164F0C}"/>
              </a:ext>
            </a:extLst>
          </p:cNvPr>
          <p:cNvSpPr txBox="1"/>
          <p:nvPr/>
        </p:nvSpPr>
        <p:spPr>
          <a:xfrm>
            <a:off x="1555311" y="3236074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E3D196-4D22-C636-09D2-30774166939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372683" y="3576209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545854-818F-9848-9118-640FB200B2C9}"/>
              </a:ext>
            </a:extLst>
          </p:cNvPr>
          <p:cNvCxnSpPr>
            <a:cxnSpLocks/>
          </p:cNvCxnSpPr>
          <p:nvPr/>
        </p:nvCxnSpPr>
        <p:spPr>
          <a:xfrm>
            <a:off x="3367717" y="3577721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7292FF-9572-2DF5-B391-A876EF1E6451}"/>
              </a:ext>
            </a:extLst>
          </p:cNvPr>
          <p:cNvSpPr txBox="1"/>
          <p:nvPr/>
        </p:nvSpPr>
        <p:spPr>
          <a:xfrm>
            <a:off x="1507890" y="3796412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943F047-5CC4-99BE-FDED-2B196B4B997C}"/>
              </a:ext>
            </a:extLst>
          </p:cNvPr>
          <p:cNvSpPr/>
          <p:nvPr/>
        </p:nvSpPr>
        <p:spPr>
          <a:xfrm flipV="1">
            <a:off x="2639108" y="3809689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D1602-7FB1-0F4A-3193-2810E3429885}"/>
              </a:ext>
            </a:extLst>
          </p:cNvPr>
          <p:cNvSpPr txBox="1"/>
          <p:nvPr/>
        </p:nvSpPr>
        <p:spPr>
          <a:xfrm>
            <a:off x="3776292" y="408666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66B00-3A9B-04BE-A98F-37D173DD8C0C}"/>
              </a:ext>
            </a:extLst>
          </p:cNvPr>
          <p:cNvSpPr txBox="1"/>
          <p:nvPr/>
        </p:nvSpPr>
        <p:spPr>
          <a:xfrm>
            <a:off x="2584584" y="4321111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E7CF870-0608-5F68-55BE-EF1EE12E872D}"/>
              </a:ext>
            </a:extLst>
          </p:cNvPr>
          <p:cNvSpPr/>
          <p:nvPr/>
        </p:nvSpPr>
        <p:spPr>
          <a:xfrm rot="9387854">
            <a:off x="1071650" y="2805763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647D6-FB31-0EAB-A5EB-19686C5D56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49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62" y="46737"/>
            <a:ext cx="10515600" cy="452308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noq.c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6116693" y="452308"/>
            <a:ext cx="5930445" cy="60016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c;                  // input char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state = START;      // initial state of DFA</a:t>
            </a:r>
            <a:b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((c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!= EOF)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switch (state)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START: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QUOTE: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SLASH: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"Error: Invalid state (%d)\n");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}  // end switch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  // end while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/*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All done. No explicit end state used here.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if not in start state, we have an error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(state == START)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EXIT_SUCCESS;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// ok we had an error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error: Missing end quote \"\n");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708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BB385-42F6-5670-C0EC-4132CB5A3234}"/>
              </a:ext>
            </a:extLst>
          </p:cNvPr>
          <p:cNvGrpSpPr/>
          <p:nvPr/>
        </p:nvGrpSpPr>
        <p:grpSpPr>
          <a:xfrm>
            <a:off x="1250410" y="1455190"/>
            <a:ext cx="5167960" cy="369332"/>
            <a:chOff x="237739" y="1369553"/>
            <a:chExt cx="5167960" cy="369332"/>
          </a:xfrm>
        </p:grpSpPr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9A76E3AE-7522-9E33-F4E0-2BF0A21E4171}"/>
                </a:ext>
              </a:extLst>
            </p:cNvPr>
            <p:cNvSpPr/>
            <p:nvPr/>
          </p:nvSpPr>
          <p:spPr>
            <a:xfrm rot="10800000">
              <a:off x="4897989" y="1643820"/>
              <a:ext cx="507710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3F3624-1408-0C61-3F6D-D160D4BF9FDD}"/>
                </a:ext>
              </a:extLst>
            </p:cNvPr>
            <p:cNvSpPr txBox="1"/>
            <p:nvPr/>
          </p:nvSpPr>
          <p:spPr>
            <a:xfrm>
              <a:off x="237739" y="1369553"/>
              <a:ext cx="466025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primary loop read a char at a time until EOF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2D8D9-3EEB-7DAC-F1EA-224CF7072A98}"/>
              </a:ext>
            </a:extLst>
          </p:cNvPr>
          <p:cNvGrpSpPr/>
          <p:nvPr/>
        </p:nvGrpSpPr>
        <p:grpSpPr>
          <a:xfrm>
            <a:off x="1614860" y="1969748"/>
            <a:ext cx="5143732" cy="369332"/>
            <a:chOff x="629247" y="1116112"/>
            <a:chExt cx="5143732" cy="369332"/>
          </a:xfrm>
        </p:grpSpPr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EB1FF7C8-E240-01EC-C6C8-1A5D46459B2C}"/>
                </a:ext>
              </a:extLst>
            </p:cNvPr>
            <p:cNvSpPr/>
            <p:nvPr/>
          </p:nvSpPr>
          <p:spPr>
            <a:xfrm rot="10254556">
              <a:off x="4594942" y="1165488"/>
              <a:ext cx="1178037" cy="4571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320D0C-33D5-3CE3-5594-EE367B1D27BF}"/>
                </a:ext>
              </a:extLst>
            </p:cNvPr>
            <p:cNvSpPr txBox="1"/>
            <p:nvPr/>
          </p:nvSpPr>
          <p:spPr>
            <a:xfrm>
              <a:off x="629247" y="1116112"/>
              <a:ext cx="3916457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process input based on current state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7284BC-7EB8-15C9-8DAA-35AE377E90FC}"/>
              </a:ext>
            </a:extLst>
          </p:cNvPr>
          <p:cNvSpPr txBox="1"/>
          <p:nvPr/>
        </p:nvSpPr>
        <p:spPr>
          <a:xfrm>
            <a:off x="9173726" y="2179489"/>
            <a:ext cx="268364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call state handlers based on current state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state handlers return next state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C621AC-33B7-B3C1-C2A6-0CC3089BAAFC}"/>
              </a:ext>
            </a:extLst>
          </p:cNvPr>
          <p:cNvSpPr/>
          <p:nvPr/>
        </p:nvSpPr>
        <p:spPr>
          <a:xfrm>
            <a:off x="578123" y="3638125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4C2722-C9C6-05C2-7A3E-62CAD9CE2981}"/>
              </a:ext>
            </a:extLst>
          </p:cNvPr>
          <p:cNvSpPr/>
          <p:nvPr/>
        </p:nvSpPr>
        <p:spPr>
          <a:xfrm>
            <a:off x="2552715" y="3639908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B3EA9-098C-760D-FBD8-948F1A83C74A}"/>
              </a:ext>
            </a:extLst>
          </p:cNvPr>
          <p:cNvSpPr/>
          <p:nvPr/>
        </p:nvSpPr>
        <p:spPr>
          <a:xfrm>
            <a:off x="4526092" y="3645742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37A2BD2-1ADB-DA76-07C6-825990502D88}"/>
              </a:ext>
            </a:extLst>
          </p:cNvPr>
          <p:cNvSpPr/>
          <p:nvPr/>
        </p:nvSpPr>
        <p:spPr>
          <a:xfrm rot="9387854">
            <a:off x="3221059" y="3134817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D74E9F-7A6E-D8B7-9CA7-9B74850ECED3}"/>
              </a:ext>
            </a:extLst>
          </p:cNvPr>
          <p:cNvSpPr txBox="1"/>
          <p:nvPr/>
        </p:nvSpPr>
        <p:spPr>
          <a:xfrm>
            <a:off x="3694850" y="368547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DE9FF6-F9E9-62A3-93E5-15600F55E746}"/>
              </a:ext>
            </a:extLst>
          </p:cNvPr>
          <p:cNvCxnSpPr>
            <a:cxnSpLocks/>
          </p:cNvCxnSpPr>
          <p:nvPr/>
        </p:nvCxnSpPr>
        <p:spPr>
          <a:xfrm>
            <a:off x="189915" y="4041636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6A1727E8-CA0E-FC41-CF4D-E613060B9529}"/>
              </a:ext>
            </a:extLst>
          </p:cNvPr>
          <p:cNvSpPr/>
          <p:nvPr/>
        </p:nvSpPr>
        <p:spPr>
          <a:xfrm>
            <a:off x="762811" y="3231231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1FE65F-B47D-7C4D-5A65-000AF85BFD10}"/>
              </a:ext>
            </a:extLst>
          </p:cNvPr>
          <p:cNvSpPr txBox="1"/>
          <p:nvPr/>
        </p:nvSpPr>
        <p:spPr>
          <a:xfrm>
            <a:off x="63949" y="2896562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1AA641-B95D-B78E-FF08-5FCDC97A4F6D}"/>
              </a:ext>
            </a:extLst>
          </p:cNvPr>
          <p:cNvSpPr txBox="1"/>
          <p:nvPr/>
        </p:nvSpPr>
        <p:spPr>
          <a:xfrm>
            <a:off x="1614860" y="370150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0D884A-2F8B-653C-67E4-874CC3C4CF9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1432232" y="4041636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BB22C9-206C-DFF5-3A91-47FC5DA67098}"/>
              </a:ext>
            </a:extLst>
          </p:cNvPr>
          <p:cNvCxnSpPr>
            <a:cxnSpLocks/>
          </p:cNvCxnSpPr>
          <p:nvPr/>
        </p:nvCxnSpPr>
        <p:spPr>
          <a:xfrm>
            <a:off x="3427266" y="4043148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FCE159-410C-4E5A-925C-7DD051515B23}"/>
              </a:ext>
            </a:extLst>
          </p:cNvPr>
          <p:cNvSpPr txBox="1"/>
          <p:nvPr/>
        </p:nvSpPr>
        <p:spPr>
          <a:xfrm>
            <a:off x="1818853" y="31934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6FCDBF-53E5-B632-50AB-618DA3CCD064}"/>
              </a:ext>
            </a:extLst>
          </p:cNvPr>
          <p:cNvSpPr txBox="1"/>
          <p:nvPr/>
        </p:nvSpPr>
        <p:spPr>
          <a:xfrm>
            <a:off x="3781786" y="4517135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E570C0-7B27-97B2-3F16-8C3BC4F4511B}"/>
              </a:ext>
            </a:extLst>
          </p:cNvPr>
          <p:cNvSpPr/>
          <p:nvPr/>
        </p:nvSpPr>
        <p:spPr>
          <a:xfrm>
            <a:off x="2435067" y="2470880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1004E5-7F25-789F-E865-3F838DBC80C3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334301" y="2784078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D1BC9993-20D4-C2F8-9CFB-BCA75F3429E6}"/>
              </a:ext>
            </a:extLst>
          </p:cNvPr>
          <p:cNvSpPr/>
          <p:nvPr/>
        </p:nvSpPr>
        <p:spPr>
          <a:xfrm rot="9387854">
            <a:off x="1077862" y="3255651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A5BAF3-F1F3-5848-45DC-B2D051E2DE8A}"/>
              </a:ext>
            </a:extLst>
          </p:cNvPr>
          <p:cNvSpPr txBox="1"/>
          <p:nvPr/>
        </p:nvSpPr>
        <p:spPr>
          <a:xfrm>
            <a:off x="1567439" y="426183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48C0FD94-C72C-BB35-6328-7A168FF2F0AA}"/>
              </a:ext>
            </a:extLst>
          </p:cNvPr>
          <p:cNvSpPr/>
          <p:nvPr/>
        </p:nvSpPr>
        <p:spPr>
          <a:xfrm flipV="1">
            <a:off x="2698657" y="4275116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CE5E65-A777-F771-96CB-6795A8883E2B}"/>
              </a:ext>
            </a:extLst>
          </p:cNvPr>
          <p:cNvCxnSpPr>
            <a:cxnSpLocks/>
            <a:stCxn id="21" idx="0"/>
            <a:endCxn id="33" idx="4"/>
          </p:cNvCxnSpPr>
          <p:nvPr/>
        </p:nvCxnSpPr>
        <p:spPr>
          <a:xfrm flipV="1">
            <a:off x="2979770" y="3097276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525098-7287-7D9A-62F8-C729F0B7629E}"/>
              </a:ext>
            </a:extLst>
          </p:cNvPr>
          <p:cNvSpPr txBox="1"/>
          <p:nvPr/>
        </p:nvSpPr>
        <p:spPr>
          <a:xfrm>
            <a:off x="2965241" y="3217683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499D5D-2D41-0DCD-2B7B-8C099498723E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512666" y="2883502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61E9EA-5A73-9D46-3888-5244C54BF123}"/>
              </a:ext>
            </a:extLst>
          </p:cNvPr>
          <p:cNvSpPr txBox="1"/>
          <p:nvPr/>
        </p:nvSpPr>
        <p:spPr>
          <a:xfrm>
            <a:off x="4142245" y="3161355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724F22-7DC9-0643-0E57-03EE9088F220}"/>
              </a:ext>
            </a:extLst>
          </p:cNvPr>
          <p:cNvSpPr txBox="1"/>
          <p:nvPr/>
        </p:nvSpPr>
        <p:spPr>
          <a:xfrm>
            <a:off x="8896838" y="5272074"/>
            <a:ext cx="180530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check ending "state"</a:t>
            </a:r>
          </a:p>
        </p:txBody>
      </p:sp>
    </p:spTree>
    <p:extLst>
      <p:ext uri="{BB962C8B-B14F-4D97-AF65-F5344CB8AC3E}">
        <p14:creationId xmlns:p14="http://schemas.microsoft.com/office/powerpoint/2010/main" val="15976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33D2-DF4B-79D2-E724-F989064E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8993901" cy="356739"/>
          </a:xfrm>
        </p:spPr>
        <p:txBody>
          <a:bodyPr/>
          <a:lstStyle/>
          <a:p>
            <a:r>
              <a:rPr lang="en-US" dirty="0"/>
              <a:t>Aside: Remember make from CSE15L?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771F1-799A-C20C-F612-F0B88EF6AE4F}"/>
              </a:ext>
            </a:extLst>
          </p:cNvPr>
          <p:cNvSpPr txBox="1"/>
          <p:nvPr/>
        </p:nvSpPr>
        <p:spPr>
          <a:xfrm>
            <a:off x="3053061" y="367026"/>
            <a:ext cx="5930445" cy="63709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CSE30SP24 DFA Example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if you type 'make' without arguments, this is the default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       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all:        $(PROG)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header files and the associated object files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        =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         =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         =  ${SRC:%.c=%.o}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special libraries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  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LIBFLAGS    = -L ./ $(LIB)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select the compiler and flags you can over-ride on command line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e.g., make DEBUG=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         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DEBUG       =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CSTD 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WARN        = -Wall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CDEFS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CFLAGS      = -I. $(DEBUG) $(WARN) $(CSTD) $(CDEFS)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$(OBJ):     $(HEAD)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specify how to compile/assemble the target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$(PROG):    $(OBJ)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$(CC) $(CFLAGS) $(OBJ) $(LIB) -o $@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remove binaries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.PHONY: clean clobber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clean: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rm -f $(OBJ) $(PROG)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94995-EF7C-B9D1-33E2-755711D35E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968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1782"/>
          </a:xfrm>
        </p:spPr>
        <p:txBody>
          <a:bodyPr/>
          <a:lstStyle/>
          <a:p>
            <a:r>
              <a:rPr lang="en-US" dirty="0"/>
              <a:t>Programming a Deterministic Finite Automaton -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1551249" y="531779"/>
            <a:ext cx="5551520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make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-c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 -c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123"456"789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123789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"123"45"67"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"123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456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78"9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"test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error: Missing end quote 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in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line1"34"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"line2"line2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line3"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line4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in &gt; out</a:t>
            </a:r>
          </a:p>
          <a:p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error: missing end quote 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out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line1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line3$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22CBE-28D6-98EE-79A3-9D5DA50CDC53}"/>
              </a:ext>
            </a:extLst>
          </p:cNvPr>
          <p:cNvSpPr txBox="1"/>
          <p:nvPr/>
        </p:nvSpPr>
        <p:spPr>
          <a:xfrm>
            <a:off x="8178680" y="77091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typed input in red</a:t>
            </a:r>
          </a:p>
          <a:p>
            <a:r>
              <a:rPr lang="en-US" dirty="0">
                <a:solidFill>
                  <a:schemeClr val="accent1"/>
                </a:solidFill>
              </a:rPr>
              <a:t>output in blue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5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</a:t>
            </a:r>
            <a:endParaRPr lang="en-US" dirty="0">
              <a:solidFill>
                <a:srgbClr val="2C895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2445" y="2226717"/>
            <a:ext cx="9347521" cy="45431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public interface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*file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const char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rgbClr val="7030A0"/>
                </a:solidFill>
              </a:rPr>
              <a:t>stdout</a:t>
            </a:r>
            <a:r>
              <a:rPr lang="en-US" sz="2000" dirty="0">
                <a:solidFill>
                  <a:srgbClr val="7030A0"/>
                </a:solidFill>
              </a:rPr>
              <a:t>, stderr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000" b="1" dirty="0">
                <a:solidFill>
                  <a:srgbClr val="F3753F"/>
                </a:solidFill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Format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the </a:t>
            </a:r>
            <a:r>
              <a:rPr lang="en-US" sz="2000" dirty="0">
                <a:solidFill>
                  <a:srgbClr val="0070C0"/>
                </a:solidFill>
              </a:rPr>
              <a:t>output specifications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enclosed in a </a:t>
            </a:r>
            <a:r>
              <a:rPr lang="en-US" sz="2000" dirty="0">
                <a:solidFill>
                  <a:schemeClr val="accent5"/>
                </a:solidFill>
              </a:rPr>
              <a:t>"string"</a:t>
            </a:r>
          </a:p>
          <a:p>
            <a:pPr lvl="1"/>
            <a:r>
              <a:rPr lang="en-US" sz="2000" dirty="0"/>
              <a:t>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lvl="2"/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0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Type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%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more information on </a:t>
            </a:r>
            <a:r>
              <a:rPr lang="en-US" sz="24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080632"/>
              </p:ext>
            </p:extLst>
          </p:nvPr>
        </p:nvGraphicFramePr>
        <p:xfrm>
          <a:off x="474177" y="682424"/>
          <a:ext cx="11415624" cy="1463040"/>
        </p:xfrm>
        <a:graphic>
          <a:graphicData uri="http://schemas.openxmlformats.org/drawingml/2006/table">
            <a:tbl>
              <a:tblPr/>
              <a:tblGrid>
                <a:gridCol w="2993046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422578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Some 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028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1499692" y="2644618"/>
            <a:ext cx="8528863" cy="1755856"/>
          </a:xfrm>
          <a:prstGeom prst="roundRect">
            <a:avLst/>
          </a:prstGeom>
          <a:solidFill>
            <a:schemeClr val="bg1"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a[] = " Hello\n";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write to </a:t>
            </a:r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"This is an error message to stderr\n");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117293" y="4904154"/>
            <a:ext cx="5109130" cy="78187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10, Hello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an error message to stderr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852" y="2494875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756" y="4681928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6636" y="1360258"/>
            <a:ext cx="11578728" cy="44545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874521" y="2862723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03671" y="2831848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3" grpId="0" animBg="1"/>
      <p:bldP spid="1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8CBA4-8767-6EB4-A5B9-B4A0189E7B24}"/>
              </a:ext>
            </a:extLst>
          </p:cNvPr>
          <p:cNvSpPr/>
          <p:nvPr/>
        </p:nvSpPr>
        <p:spPr bwMode="auto"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evaluates to non zero (true)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(b == 3) is not tested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// c short circuit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3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53900" y="722668"/>
            <a:ext cx="10909427" cy="59368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u="sng" dirty="0">
                <a:solidFill>
                  <a:srgbClr val="2C895B"/>
                </a:solidFill>
              </a:rPr>
              <a:t>Go to lecture</a:t>
            </a:r>
            <a:endParaRPr lang="en-US" sz="2200" dirty="0">
              <a:solidFill>
                <a:srgbClr val="2C895B"/>
              </a:solidFill>
            </a:endParaRPr>
          </a:p>
          <a:p>
            <a:pPr lvl="1"/>
            <a:r>
              <a:rPr lang="en-US" sz="2200" dirty="0"/>
              <a:t>Before lecture go over the class slides </a:t>
            </a:r>
          </a:p>
          <a:p>
            <a:pPr lvl="1"/>
            <a:r>
              <a:rPr lang="en-US" sz="2200" dirty="0"/>
              <a:t>Lecture slides are posted the day before class (last minute updates that morning)</a:t>
            </a:r>
          </a:p>
          <a:p>
            <a:pPr lvl="1"/>
            <a:r>
              <a:rPr lang="en-US" sz="2200" dirty="0"/>
              <a:t>Keep your lecture slides up to date (I update them to fix errors and address questions)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Go to Discussion Sessions</a:t>
            </a:r>
            <a:endParaRPr lang="en-US" sz="2200" dirty="0"/>
          </a:p>
          <a:p>
            <a:pPr lvl="1"/>
            <a:r>
              <a:rPr lang="en-US" sz="2200" dirty="0"/>
              <a:t>ask the TA’s and Tutors for help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Studying for exams</a:t>
            </a:r>
          </a:p>
          <a:p>
            <a:pPr lvl="1"/>
            <a:r>
              <a:rPr lang="en-US" sz="2000" dirty="0"/>
              <a:t>All the exam question topics are found in my slides and the PA writeups</a:t>
            </a:r>
            <a:endParaRPr lang="en-US" sz="2200" dirty="0"/>
          </a:p>
          <a:p>
            <a:pPr lvl="1"/>
            <a:r>
              <a:rPr lang="en-US" sz="2000" dirty="0"/>
              <a:t>Try to write the exam yourself, with practice you will be able to guess the questions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Post to piazza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when you have questions 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Do the readings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/>
              <a:t>on time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Review the material: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/>
              <a:t>watch the podcasts and occasional special topic videos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How to do well in CSE30 - 1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905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798320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 (assigns first)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(value of expression)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110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7506"/>
              </p:ext>
            </p:extLst>
          </p:nvPr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11578"/>
              </p:ext>
            </p:extLst>
          </p:nvPr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Pad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blipFill>
                <a:blip r:embed="rId2"/>
                <a:stretch>
                  <a:fillRect l="-1325" t="-215" r="-8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E4207-049A-3D48-A66F-C0DEE12D9D18}"/>
              </a:ext>
            </a:extLst>
          </p:cNvPr>
          <p:cNvGraphicFramePr>
            <a:graphicFrameLocks noGrp="1"/>
          </p:cNvGraphicFramePr>
          <p:nvPr/>
        </p:nvGraphicFramePr>
        <p:xfrm>
          <a:off x="8729221" y="320040"/>
          <a:ext cx="3340230" cy="6217920"/>
        </p:xfrm>
        <a:graphic>
          <a:graphicData uri="http://schemas.openxmlformats.org/drawingml/2006/table">
            <a:tbl>
              <a:tblPr firstRow="1" bandRow="1"/>
              <a:tblGrid>
                <a:gridCol w="111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7172" y="1117578"/>
            <a:ext cx="7947037" cy="523772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Consider the following situation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x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address 0x90001008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y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location 0x90001000</a:t>
            </a:r>
          </a:p>
          <a:p>
            <a:pPr lvl="1"/>
            <a:r>
              <a:rPr lang="en-US" sz="2200" dirty="0"/>
              <a:t>and the statement 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	x = x + y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right side </a:t>
            </a:r>
            <a:r>
              <a:rPr lang="en-US" sz="2400" dirty="0">
                <a:solidFill>
                  <a:schemeClr val="tx2"/>
                </a:solidFill>
              </a:rPr>
              <a:t>of the = evaluates to a </a:t>
            </a:r>
            <a:r>
              <a:rPr lang="en-US" sz="2400" b="1" dirty="0">
                <a:solidFill>
                  <a:schemeClr val="tx2"/>
                </a:solidFill>
              </a:rPr>
              <a:t>memory address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left side </a:t>
            </a:r>
            <a:r>
              <a:rPr lang="en-US" sz="2400" dirty="0">
                <a:solidFill>
                  <a:schemeClr val="tx2"/>
                </a:solidFill>
              </a:rPr>
              <a:t>of the = evaluates to the </a:t>
            </a:r>
            <a:r>
              <a:rPr lang="en-US" sz="2400" b="1" dirty="0">
                <a:solidFill>
                  <a:schemeClr val="tx2"/>
                </a:solidFill>
              </a:rPr>
              <a:t>contents of memory at that address</a:t>
            </a:r>
            <a:endParaRPr lang="en-US" sz="2400" b="1" dirty="0">
              <a:solidFill>
                <a:srgbClr val="2C895B"/>
              </a:solidFill>
            </a:endParaRPr>
          </a:p>
          <a:p>
            <a:endParaRPr lang="en-US" sz="2400" dirty="0">
              <a:solidFill>
                <a:srgbClr val="2C895B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666075" y="3783430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X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8927378" y="6179699"/>
            <a:ext cx="9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Y-----&gt;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44189" cy="3220095"/>
            <a:chOff x="8117796" y="3526735"/>
            <a:chExt cx="3744189" cy="322009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318613" y="5203459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126898"/>
            <a:ext cx="3638042" cy="2717411"/>
            <a:chOff x="3852667" y="4126898"/>
            <a:chExt cx="3638042" cy="271741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5947337" y="5300938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4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unspecified!]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signed]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[always signed]</a:t>
            </a:r>
          </a:p>
          <a:p>
            <a:r>
              <a:rPr lang="en-US" sz="2000" b="1" dirty="0"/>
              <a:t>Optional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Modifiers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for each base type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[int, double]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only</a:t>
            </a:r>
          </a:p>
          <a:p>
            <a:r>
              <a:rPr lang="en-US" sz="2000" b="1" dirty="0"/>
              <a:t>char type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One byte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byte addressable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memory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/>
                </a:solidFill>
              </a:rPr>
              <a:t>Unsigned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implementation dependent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Be careful </a:t>
            </a:r>
            <a:r>
              <a:rPr lang="en-US" sz="2000" dirty="0">
                <a:solidFill>
                  <a:srgbClr val="00B050"/>
                </a:solidFill>
              </a:rPr>
              <a:t>char is unsigned on arm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60416"/>
              </p:ext>
            </p:extLst>
          </p:nvPr>
        </p:nvGraphicFramePr>
        <p:xfrm>
          <a:off x="5580152" y="605026"/>
          <a:ext cx="5992403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682540" y="5448961"/>
            <a:ext cx="477566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FF0000"/>
                </a:solidFill>
              </a:rPr>
              <a:t>is the size of the address (pointer)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899342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1055806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63916</TotalTime>
  <Words>17886</Words>
  <Application>Microsoft Macintosh PowerPoint</Application>
  <PresentationFormat>Widescreen</PresentationFormat>
  <Paragraphs>2836</Paragraphs>
  <Slides>117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4" baseType="lpstr">
      <vt:lpstr>宋体</vt:lpstr>
      <vt:lpstr>Arial</vt:lpstr>
      <vt:lpstr>Arial Regular</vt:lpstr>
      <vt:lpstr>Calibri</vt:lpstr>
      <vt:lpstr>Cambria</vt:lpstr>
      <vt:lpstr>Cambria Math</vt:lpstr>
      <vt:lpstr>CMU Bright</vt:lpstr>
      <vt:lpstr>Consolas</vt:lpstr>
      <vt:lpstr>Courier New</vt:lpstr>
      <vt:lpstr>Google Sans</vt:lpstr>
      <vt:lpstr>Helvetica</vt:lpstr>
      <vt:lpstr>Helvetica Neue</vt:lpstr>
      <vt:lpstr>HelveticaNeue</vt:lpstr>
      <vt:lpstr>Lato</vt:lpstr>
      <vt:lpstr>Roboto Regular</vt:lpstr>
      <vt:lpstr>Wingdings</vt:lpstr>
      <vt:lpstr>Theme1</vt:lpstr>
      <vt:lpstr>PowerPoint Presentation</vt:lpstr>
      <vt:lpstr>CSE30 Section B Spring 2024 </vt:lpstr>
      <vt:lpstr>CSE 30 Spring 2024 – Staff Covers Both Sections A &amp; B</vt:lpstr>
      <vt:lpstr>Overview of Grading - See Syllabus (Canvas) for More Details</vt:lpstr>
      <vt:lpstr>Lecture 1 QR Code</vt:lpstr>
      <vt:lpstr>CSE30 Spring 2024 Section B Specific </vt:lpstr>
      <vt:lpstr>CSE30 Class Resources</vt:lpstr>
      <vt:lpstr>Surviving Section B Lectures (In-person)</vt:lpstr>
      <vt:lpstr>How to do well in CSE30 - 1</vt:lpstr>
      <vt:lpstr>How to do well in CSE30 - 2</vt:lpstr>
      <vt:lpstr>A General-Purpose Computer – Von Neuman Architecture </vt:lpstr>
      <vt:lpstr>Memory is Organized in Units of Bytes</vt:lpstr>
      <vt:lpstr>What is Computer Architecture?</vt:lpstr>
      <vt:lpstr>Von Neuman Architecture</vt:lpstr>
      <vt:lpstr>Machine Organization – Von Neuman </vt:lpstr>
      <vt:lpstr>Memory Triangle: Hardware Cost/Performance/Capacity Tiers</vt:lpstr>
      <vt:lpstr>An Alternative that was not successful: Harvard Architecture</vt:lpstr>
      <vt:lpstr>Machine Organization Example – Which Architecture is it? </vt:lpstr>
      <vt:lpstr>C, Assembly and Executable Programs</vt:lpstr>
      <vt:lpstr>Assembly &amp; Machine Code Example: ARM-32 (32-bits)</vt:lpstr>
      <vt:lpstr>Why only 16 Registers &amp; how to access all of memory</vt:lpstr>
      <vt:lpstr>Machine code execution order</vt:lpstr>
      <vt:lpstr>From Source to Machine code </vt:lpstr>
      <vt:lpstr>Linker: Combines object files to create an executable file</vt:lpstr>
      <vt:lpstr>From Source to Execution: Different ISA</vt:lpstr>
      <vt:lpstr>From Source code to Execution</vt:lpstr>
      <vt:lpstr>Equivalent Code: C -&gt; Assembly -&gt; Machine</vt:lpstr>
      <vt:lpstr>Introduction: C Program Structure (Single file)</vt:lpstr>
      <vt:lpstr>PA2/PA3 Design: Using a Finite State Machine </vt:lpstr>
      <vt:lpstr>Machine States and Transitions</vt:lpstr>
      <vt:lpstr>Arc labeling</vt:lpstr>
      <vt:lpstr>Designing a Deterministic Finite State Automaton </vt:lpstr>
      <vt:lpstr>DFA counting the instances of a pattern</vt:lpstr>
      <vt:lpstr>DFA counting the instances of a pattern - 2</vt:lpstr>
      <vt:lpstr>Merging DFA's: Step one design each sequence -1</vt:lpstr>
      <vt:lpstr>Merging DFA's: Step one design each sequence - 2</vt:lpstr>
      <vt:lpstr>Merging DFA's: Step one design each sequence - 3</vt:lpstr>
      <vt:lpstr>Merging DFA's – 3 (Finished)</vt:lpstr>
      <vt:lpstr>Quick Look: Character and String Literals (more later)</vt:lpstr>
      <vt:lpstr>There are three different uses for \ in C </vt:lpstr>
      <vt:lpstr>There are three different uses for \ in C - continued </vt:lpstr>
      <vt:lpstr>Characters In C</vt:lpstr>
      <vt:lpstr>Understanding Comments in C (Prep for PA2 and PA3)</vt:lpstr>
      <vt:lpstr>What is the preprocessor (cpp)?</vt:lpstr>
      <vt:lpstr>Common Preprocessor (cpp) Operations</vt:lpstr>
      <vt:lpstr>Complexity for programming a preprocessor:  Literals may contain what appears to be comments, but are not</vt:lpstr>
      <vt:lpstr>cpp conditional (and macro) only operations</vt:lpstr>
      <vt:lpstr>First Look at Header Files (also called .h  or "include" files)</vt:lpstr>
      <vt:lpstr>Compilation Process Operations</vt:lpstr>
      <vt:lpstr>cpp conditional tests: header guards</vt:lpstr>
      <vt:lpstr>Why header guards are needed</vt:lpstr>
      <vt:lpstr>Background: What is a Definition?</vt:lpstr>
      <vt:lpstr>C Function Definitions - 1</vt:lpstr>
      <vt:lpstr>C Function Definitions - 2</vt:lpstr>
      <vt:lpstr>C Function Definitions - 3</vt:lpstr>
      <vt:lpstr>Textbook Over-ride: Linux Return Value Convention</vt:lpstr>
      <vt:lpstr>Setting program termination return (status) values</vt:lpstr>
      <vt:lpstr>Background: What is a Declaration?</vt:lpstr>
      <vt:lpstr>Definitions and Declarations Use in C</vt:lpstr>
      <vt:lpstr>Function Prototypes:  Creating a Function Declaration</vt:lpstr>
      <vt:lpstr>C and Scope</vt:lpstr>
      <vt:lpstr>Nested Scope</vt:lpstr>
      <vt:lpstr>C Variable Storage Lifetime</vt:lpstr>
      <vt:lpstr>Variables in C</vt:lpstr>
      <vt:lpstr>Example:  Block scope (local) static storage duration variables</vt:lpstr>
      <vt:lpstr>Real programs are distributed across multiple files</vt:lpstr>
      <vt:lpstr>Controlling Linkage Across Files in Multi-File C Programs</vt:lpstr>
      <vt:lpstr>Controlling Linkage Across Files in Multi-File C Programs</vt:lpstr>
      <vt:lpstr>Linkage Examples</vt:lpstr>
      <vt:lpstr>Creating Public Interface files (header files)</vt:lpstr>
      <vt:lpstr>Creating Public Interface files (header files)</vt:lpstr>
      <vt:lpstr>Compiling Multi-File Programs (assembly steps not shown)</vt:lpstr>
      <vt:lpstr>PA3: Programming a Deterministic Finite Automaton </vt:lpstr>
      <vt:lpstr>C standard I/O Library (stdio) File I/O File Position Pointer and EOF</vt:lpstr>
      <vt:lpstr>C Library Function API : Simple Character I/O – Used in PA3</vt:lpstr>
      <vt:lpstr>Character I/O (Also the Primary loop in PA3) </vt:lpstr>
      <vt:lpstr>stdio File I/O – Working with a Keyboard</vt:lpstr>
      <vt:lpstr>Programming a Deterministic Finite Automaton – The Files </vt:lpstr>
      <vt:lpstr>Programming a Deterministic Finite Automaton - states.h </vt:lpstr>
      <vt:lpstr>Programming a Deterministic Finite Automaton – states.c</vt:lpstr>
      <vt:lpstr>Programming a Deterministic Finite Automaton – noq.c</vt:lpstr>
      <vt:lpstr>Aside: Remember make from CSE15L?</vt:lpstr>
      <vt:lpstr>Programming a Deterministic Finite Automaton - testing</vt:lpstr>
      <vt:lpstr>Linux/Unix Process and Standard I/O (CSE 15L)</vt:lpstr>
      <vt:lpstr>C Library Function: Simple Formatted Printing</vt:lpstr>
      <vt:lpstr>Some Formatted Output Conversion Examples</vt:lpstr>
      <vt:lpstr>Conditional Statements (if, while, do...while, for)</vt:lpstr>
      <vt:lpstr>Program Flow – Short Circuit or Minimal Evaluation</vt:lpstr>
      <vt:lpstr>Program Flow – Short Circuit or Minimal Evaluation</vt:lpstr>
      <vt:lpstr>Be Careful with the comma , sequence operator</vt:lpstr>
      <vt:lpstr>Review: Binary Numbering</vt:lpstr>
      <vt:lpstr>Review: Hexadecimal Numbering</vt:lpstr>
      <vt:lpstr>Number Base Overview (as written in C)</vt:lpstr>
      <vt:lpstr>Binary  &lt;---&gt; Hexadecimal Equivalences</vt:lpstr>
      <vt:lpstr>Hex to Binary (group 4 bits per digit from the right)</vt:lpstr>
      <vt:lpstr>Binary to Hex (group 4 bits per digit from the right)</vt:lpstr>
      <vt:lpstr>Memory and Variables</vt:lpstr>
      <vt:lpstr>Variables in Memory: Size and Address</vt:lpstr>
      <vt:lpstr>Variables in C</vt:lpstr>
      <vt:lpstr>Caution: Char type can be either signed or unsigned</vt:lpstr>
      <vt:lpstr>Fixed size types in C (later addition to C)</vt:lpstr>
      <vt:lpstr>Where things are in Memory</vt:lpstr>
      <vt:lpstr>Reference Slides </vt:lpstr>
      <vt:lpstr>C vs Java: Expression Type Promotions, Demotions, Casts</vt:lpstr>
      <vt:lpstr>Java versus C: Mostly Similar Syntax</vt:lpstr>
      <vt:lpstr>Compiler Warning and unused variable and parameters</vt:lpstr>
      <vt:lpstr>Compiler warnings on fall throughs</vt:lpstr>
      <vt:lpstr>Compiler warnings on unused variables and parameter</vt:lpstr>
      <vt:lpstr>Data types: C Versus Java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01-C-Part1.pptx</dc:title>
  <dc:subject/>
  <dc:creator>Keith Muller</dc:creator>
  <cp:keywords/>
  <dc:description>Copyright 2022, 2024 Keith Muller
All rights reserved.</dc:description>
  <cp:lastModifiedBy>Keith Muller</cp:lastModifiedBy>
  <cp:revision>2766</cp:revision>
  <cp:lastPrinted>2024-04-03T19:59:58Z</cp:lastPrinted>
  <dcterms:created xsi:type="dcterms:W3CDTF">2018-10-05T16:35:28Z</dcterms:created>
  <dcterms:modified xsi:type="dcterms:W3CDTF">2024-04-09T17:27:39Z</dcterms:modified>
  <cp:category/>
</cp:coreProperties>
</file>